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4" r:id="rId2"/>
    <p:sldId id="647" r:id="rId3"/>
    <p:sldId id="653" r:id="rId4"/>
    <p:sldId id="648" r:id="rId5"/>
    <p:sldId id="649" r:id="rId6"/>
    <p:sldId id="650" r:id="rId7"/>
    <p:sldId id="616" r:id="rId8"/>
    <p:sldId id="656" r:id="rId9"/>
    <p:sldId id="654" r:id="rId10"/>
    <p:sldId id="615" r:id="rId11"/>
    <p:sldId id="513" r:id="rId12"/>
    <p:sldId id="602" r:id="rId13"/>
    <p:sldId id="604" r:id="rId14"/>
    <p:sldId id="608" r:id="rId15"/>
    <p:sldId id="620" r:id="rId16"/>
    <p:sldId id="622" r:id="rId17"/>
    <p:sldId id="627" r:id="rId18"/>
    <p:sldId id="626" r:id="rId19"/>
    <p:sldId id="657" r:id="rId20"/>
    <p:sldId id="636" r:id="rId21"/>
    <p:sldId id="637" r:id="rId22"/>
    <p:sldId id="634" r:id="rId23"/>
    <p:sldId id="635" r:id="rId24"/>
    <p:sldId id="638" r:id="rId25"/>
    <p:sldId id="639" r:id="rId26"/>
    <p:sldId id="642" r:id="rId27"/>
    <p:sldId id="643" r:id="rId28"/>
    <p:sldId id="640" r:id="rId29"/>
    <p:sldId id="644" r:id="rId30"/>
    <p:sldId id="658" r:id="rId31"/>
    <p:sldId id="659" r:id="rId32"/>
    <p:sldId id="646" r:id="rId33"/>
    <p:sldId id="645" r:id="rId34"/>
    <p:sldId id="663" r:id="rId3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4487"/>
    <a:srgbClr val="A78C67"/>
    <a:srgbClr val="D3B32D"/>
    <a:srgbClr val="D9F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82981" autoAdjust="0"/>
  </p:normalViewPr>
  <p:slideViewPr>
    <p:cSldViewPr>
      <p:cViewPr varScale="1">
        <p:scale>
          <a:sx n="91" d="100"/>
          <a:sy n="91" d="100"/>
        </p:scale>
        <p:origin x="21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064AE-9932-452B-AD24-824F94B16F2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22F7A3-5BF0-45F9-A250-4AB5742C1B2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Bank Risk </a:t>
          </a:r>
          <a:r>
            <a:rPr lang="en-US" b="1" u="sng" dirty="0" smtClean="0">
              <a:latin typeface="Garamond" panose="02020404030301010803" pitchFamily="18" charset="0"/>
            </a:rPr>
            <a:t>or</a:t>
          </a:r>
          <a:r>
            <a:rPr lang="en-US" dirty="0" smtClean="0">
              <a:latin typeface="Garamond" panose="02020404030301010803" pitchFamily="18" charset="0"/>
            </a:rPr>
            <a:t>  Deposits</a:t>
          </a:r>
          <a:endParaRPr lang="en-US" u="sng" dirty="0">
            <a:latin typeface="Garamond" panose="02020404030301010803" pitchFamily="18" charset="0"/>
          </a:endParaRPr>
        </a:p>
      </dgm:t>
    </dgm:pt>
    <dgm:pt modelId="{59E2A1B6-FE38-433B-851E-70FC20E7450F}" type="parTrans" cxnId="{88108841-3F57-4DD6-BD5A-2E1BDE3B1C9A}">
      <dgm:prSet/>
      <dgm:spPr/>
      <dgm:t>
        <a:bodyPr/>
        <a:lstStyle/>
        <a:p>
          <a:endParaRPr lang="en-US"/>
        </a:p>
      </dgm:t>
    </dgm:pt>
    <dgm:pt modelId="{1E86CB92-6CA7-4A7C-BBBC-600A21942DCB}" type="sibTrans" cxnId="{88108841-3F57-4DD6-BD5A-2E1BDE3B1C9A}">
      <dgm:prSet/>
      <dgm:spPr/>
      <dgm:t>
        <a:bodyPr/>
        <a:lstStyle/>
        <a:p>
          <a:endParaRPr lang="en-US"/>
        </a:p>
      </dgm:t>
    </dgm:pt>
    <dgm:pt modelId="{9715684A-30DE-48F5-B7B0-853FF3FDA7EC}">
      <dgm:prSet phldrT="[Text]"/>
      <dgm:spPr/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Individualism</a:t>
          </a:r>
          <a:endParaRPr lang="en-US" dirty="0">
            <a:latin typeface="Garamond" panose="02020404030301010803" pitchFamily="18" charset="0"/>
          </a:endParaRPr>
        </a:p>
      </dgm:t>
    </dgm:pt>
    <dgm:pt modelId="{8291C753-DCD8-4D30-A8A6-586D54962C10}" type="parTrans" cxnId="{6D89C6D5-030A-43CF-A748-CE2C6EFEDCC5}">
      <dgm:prSet/>
      <dgm:spPr/>
      <dgm:t>
        <a:bodyPr/>
        <a:lstStyle/>
        <a:p>
          <a:endParaRPr lang="en-US"/>
        </a:p>
      </dgm:t>
    </dgm:pt>
    <dgm:pt modelId="{5A27A149-6E74-4451-BF60-DAB028EE7812}" type="sibTrans" cxnId="{6D89C6D5-030A-43CF-A748-CE2C6EFEDCC5}">
      <dgm:prSet/>
      <dgm:spPr/>
      <dgm:t>
        <a:bodyPr/>
        <a:lstStyle/>
        <a:p>
          <a:endParaRPr lang="en-US"/>
        </a:p>
      </dgm:t>
    </dgm:pt>
    <dgm:pt modelId="{BB2DFB6F-A31C-4E3A-9256-477E2EE9710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000" b="1" dirty="0" smtClean="0">
              <a:latin typeface="Garamond" panose="02020404030301010803" pitchFamily="18" charset="0"/>
            </a:rPr>
            <a:t>Trust</a:t>
          </a:r>
          <a:endParaRPr lang="en-US" sz="4000" b="1" dirty="0">
            <a:latin typeface="Garamond" panose="02020404030301010803" pitchFamily="18" charset="0"/>
          </a:endParaRPr>
        </a:p>
      </dgm:t>
    </dgm:pt>
    <dgm:pt modelId="{016004A5-93C8-4174-91A7-42F6629AFDF3}" type="parTrans" cxnId="{714861D9-1D37-4514-880E-572FA37A8D8C}">
      <dgm:prSet/>
      <dgm:spPr/>
      <dgm:t>
        <a:bodyPr/>
        <a:lstStyle/>
        <a:p>
          <a:endParaRPr lang="en-US"/>
        </a:p>
      </dgm:t>
    </dgm:pt>
    <dgm:pt modelId="{AC2606D5-DDD3-4604-9F7A-8B0B1CF639F8}" type="sibTrans" cxnId="{714861D9-1D37-4514-880E-572FA37A8D8C}">
      <dgm:prSet/>
      <dgm:spPr/>
      <dgm:t>
        <a:bodyPr/>
        <a:lstStyle/>
        <a:p>
          <a:endParaRPr lang="en-US"/>
        </a:p>
      </dgm:t>
    </dgm:pt>
    <dgm:pt modelId="{75D73F2A-4A26-4990-86EA-B9F84201E8F0}">
      <dgm:prSet phldrT="[Text]"/>
      <dgm:spPr/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Hierarchy</a:t>
          </a:r>
          <a:endParaRPr lang="en-US" dirty="0">
            <a:latin typeface="Garamond" panose="02020404030301010803" pitchFamily="18" charset="0"/>
          </a:endParaRPr>
        </a:p>
      </dgm:t>
    </dgm:pt>
    <dgm:pt modelId="{B1D5CC4B-ADD8-497F-9C64-BE45F74A9FB4}" type="parTrans" cxnId="{0E1BAA86-9198-4969-A44A-0B4336AA3CAB}">
      <dgm:prSet/>
      <dgm:spPr/>
      <dgm:t>
        <a:bodyPr/>
        <a:lstStyle/>
        <a:p>
          <a:endParaRPr lang="en-US"/>
        </a:p>
      </dgm:t>
    </dgm:pt>
    <dgm:pt modelId="{9BDF7AEC-96DD-43D4-A0DE-F98493E13FE3}" type="sibTrans" cxnId="{0E1BAA86-9198-4969-A44A-0B4336AA3CAB}">
      <dgm:prSet/>
      <dgm:spPr/>
      <dgm:t>
        <a:bodyPr/>
        <a:lstStyle/>
        <a:p>
          <a:endParaRPr lang="en-US"/>
        </a:p>
      </dgm:t>
    </dgm:pt>
    <dgm:pt modelId="{78FD5497-323C-400F-93E7-5C3D08EC8E96}" type="pres">
      <dgm:prSet presAssocID="{BFE064AE-9932-452B-AD24-824F94B16F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0275DE-A82C-44F9-9C56-0591F21F7EF7}" type="pres">
      <dgm:prSet presAssocID="{C122F7A3-5BF0-45F9-A250-4AB5742C1B23}" presName="centerShape" presStyleLbl="node0" presStyleIdx="0" presStyleCnt="1" custScaleX="115539"/>
      <dgm:spPr/>
      <dgm:t>
        <a:bodyPr/>
        <a:lstStyle/>
        <a:p>
          <a:endParaRPr lang="en-US"/>
        </a:p>
      </dgm:t>
    </dgm:pt>
    <dgm:pt modelId="{49F1B42A-F02F-49A4-B57F-192354814E53}" type="pres">
      <dgm:prSet presAssocID="{8291C753-DCD8-4D30-A8A6-586D54962C1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661A8C71-5763-4484-AE5E-A3EEB1792F33}" type="pres">
      <dgm:prSet presAssocID="{9715684A-30DE-48F5-B7B0-853FF3FDA7EC}" presName="node" presStyleLbl="node1" presStyleIdx="0" presStyleCnt="3" custRadScaleRad="131077" custRadScaleInc="-15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60796-9977-4B83-8AC2-C0C27E5F601F}" type="pres">
      <dgm:prSet presAssocID="{016004A5-93C8-4174-91A7-42F6629AFDF3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6511624E-65D2-4511-8932-93337DDCD2F6}" type="pres">
      <dgm:prSet presAssocID="{BB2DFB6F-A31C-4E3A-9256-477E2EE9710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B0768-6A6F-4EA1-BA75-5BDE7CF78618}" type="pres">
      <dgm:prSet presAssocID="{B1D5CC4B-ADD8-497F-9C64-BE45F74A9FB4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0529CEC5-88E0-4B50-AE44-3F8972FD311A}" type="pres">
      <dgm:prSet presAssocID="{75D73F2A-4A26-4990-86EA-B9F84201E8F0}" presName="node" presStyleLbl="node1" presStyleIdx="2" presStyleCnt="3" custRadScaleRad="135990" custRadScaleInc="16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107F68-FCCB-4E8A-B9B6-8CE31C37A15B}" type="presOf" srcId="{BB2DFB6F-A31C-4E3A-9256-477E2EE97101}" destId="{6511624E-65D2-4511-8932-93337DDCD2F6}" srcOrd="0" destOrd="0" presId="urn:microsoft.com/office/officeart/2005/8/layout/radial4"/>
    <dgm:cxn modelId="{0E1BAA86-9198-4969-A44A-0B4336AA3CAB}" srcId="{C122F7A3-5BF0-45F9-A250-4AB5742C1B23}" destId="{75D73F2A-4A26-4990-86EA-B9F84201E8F0}" srcOrd="2" destOrd="0" parTransId="{B1D5CC4B-ADD8-497F-9C64-BE45F74A9FB4}" sibTransId="{9BDF7AEC-96DD-43D4-A0DE-F98493E13FE3}"/>
    <dgm:cxn modelId="{AFF85444-B7EA-450E-A8F1-A58E0EDDDA4C}" type="presOf" srcId="{B1D5CC4B-ADD8-497F-9C64-BE45F74A9FB4}" destId="{817B0768-6A6F-4EA1-BA75-5BDE7CF78618}" srcOrd="0" destOrd="0" presId="urn:microsoft.com/office/officeart/2005/8/layout/radial4"/>
    <dgm:cxn modelId="{88108841-3F57-4DD6-BD5A-2E1BDE3B1C9A}" srcId="{BFE064AE-9932-452B-AD24-824F94B16F26}" destId="{C122F7A3-5BF0-45F9-A250-4AB5742C1B23}" srcOrd="0" destOrd="0" parTransId="{59E2A1B6-FE38-433B-851E-70FC20E7450F}" sibTransId="{1E86CB92-6CA7-4A7C-BBBC-600A21942DCB}"/>
    <dgm:cxn modelId="{FEC819EC-3B8E-4742-8838-C4AC085E2CBC}" type="presOf" srcId="{BFE064AE-9932-452B-AD24-824F94B16F26}" destId="{78FD5497-323C-400F-93E7-5C3D08EC8E96}" srcOrd="0" destOrd="0" presId="urn:microsoft.com/office/officeart/2005/8/layout/radial4"/>
    <dgm:cxn modelId="{61E6B1FF-32E9-4E70-9940-C7018B84BC12}" type="presOf" srcId="{8291C753-DCD8-4D30-A8A6-586D54962C10}" destId="{49F1B42A-F02F-49A4-B57F-192354814E53}" srcOrd="0" destOrd="0" presId="urn:microsoft.com/office/officeart/2005/8/layout/radial4"/>
    <dgm:cxn modelId="{6D89C6D5-030A-43CF-A748-CE2C6EFEDCC5}" srcId="{C122F7A3-5BF0-45F9-A250-4AB5742C1B23}" destId="{9715684A-30DE-48F5-B7B0-853FF3FDA7EC}" srcOrd="0" destOrd="0" parTransId="{8291C753-DCD8-4D30-A8A6-586D54962C10}" sibTransId="{5A27A149-6E74-4451-BF60-DAB028EE7812}"/>
    <dgm:cxn modelId="{868CD38D-64C8-441E-809D-D4ED36FEDE45}" type="presOf" srcId="{016004A5-93C8-4174-91A7-42F6629AFDF3}" destId="{62760796-9977-4B83-8AC2-C0C27E5F601F}" srcOrd="0" destOrd="0" presId="urn:microsoft.com/office/officeart/2005/8/layout/radial4"/>
    <dgm:cxn modelId="{714861D9-1D37-4514-880E-572FA37A8D8C}" srcId="{C122F7A3-5BF0-45F9-A250-4AB5742C1B23}" destId="{BB2DFB6F-A31C-4E3A-9256-477E2EE97101}" srcOrd="1" destOrd="0" parTransId="{016004A5-93C8-4174-91A7-42F6629AFDF3}" sibTransId="{AC2606D5-DDD3-4604-9F7A-8B0B1CF639F8}"/>
    <dgm:cxn modelId="{11B61FBD-3E06-43C2-A250-93BF8B11B125}" type="presOf" srcId="{75D73F2A-4A26-4990-86EA-B9F84201E8F0}" destId="{0529CEC5-88E0-4B50-AE44-3F8972FD311A}" srcOrd="0" destOrd="0" presId="urn:microsoft.com/office/officeart/2005/8/layout/radial4"/>
    <dgm:cxn modelId="{A1D7110C-DDAD-47A4-BCD7-1A1D839FEB75}" type="presOf" srcId="{9715684A-30DE-48F5-B7B0-853FF3FDA7EC}" destId="{661A8C71-5763-4484-AE5E-A3EEB1792F33}" srcOrd="0" destOrd="0" presId="urn:microsoft.com/office/officeart/2005/8/layout/radial4"/>
    <dgm:cxn modelId="{4BBBC416-2875-4E2E-BFF6-BE5412784EE0}" type="presOf" srcId="{C122F7A3-5BF0-45F9-A250-4AB5742C1B23}" destId="{220275DE-A82C-44F9-9C56-0591F21F7EF7}" srcOrd="0" destOrd="0" presId="urn:microsoft.com/office/officeart/2005/8/layout/radial4"/>
    <dgm:cxn modelId="{70FD22D5-C5FF-4DEC-9431-2D25D752CBA5}" type="presParOf" srcId="{78FD5497-323C-400F-93E7-5C3D08EC8E96}" destId="{220275DE-A82C-44F9-9C56-0591F21F7EF7}" srcOrd="0" destOrd="0" presId="urn:microsoft.com/office/officeart/2005/8/layout/radial4"/>
    <dgm:cxn modelId="{E7DA7F5D-86AA-48C1-B8BC-4BA99C97BC98}" type="presParOf" srcId="{78FD5497-323C-400F-93E7-5C3D08EC8E96}" destId="{49F1B42A-F02F-49A4-B57F-192354814E53}" srcOrd="1" destOrd="0" presId="urn:microsoft.com/office/officeart/2005/8/layout/radial4"/>
    <dgm:cxn modelId="{6D46E235-38D9-4BB5-8D01-02E9527F7BFF}" type="presParOf" srcId="{78FD5497-323C-400F-93E7-5C3D08EC8E96}" destId="{661A8C71-5763-4484-AE5E-A3EEB1792F33}" srcOrd="2" destOrd="0" presId="urn:microsoft.com/office/officeart/2005/8/layout/radial4"/>
    <dgm:cxn modelId="{0B91951A-6AA7-433C-9C90-A018165CBAFC}" type="presParOf" srcId="{78FD5497-323C-400F-93E7-5C3D08EC8E96}" destId="{62760796-9977-4B83-8AC2-C0C27E5F601F}" srcOrd="3" destOrd="0" presId="urn:microsoft.com/office/officeart/2005/8/layout/radial4"/>
    <dgm:cxn modelId="{F85D282F-E8CC-413C-BADF-C0D671037A20}" type="presParOf" srcId="{78FD5497-323C-400F-93E7-5C3D08EC8E96}" destId="{6511624E-65D2-4511-8932-93337DDCD2F6}" srcOrd="4" destOrd="0" presId="urn:microsoft.com/office/officeart/2005/8/layout/radial4"/>
    <dgm:cxn modelId="{97C01F08-A6FB-4595-A643-0CC393B98DF9}" type="presParOf" srcId="{78FD5497-323C-400F-93E7-5C3D08EC8E96}" destId="{817B0768-6A6F-4EA1-BA75-5BDE7CF78618}" srcOrd="5" destOrd="0" presId="urn:microsoft.com/office/officeart/2005/8/layout/radial4"/>
    <dgm:cxn modelId="{BD6A1FDE-9E4D-4459-A3CD-1F4BC5D33F30}" type="presParOf" srcId="{78FD5497-323C-400F-93E7-5C3D08EC8E96}" destId="{0529CEC5-88E0-4B50-AE44-3F8972FD311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75DE-A82C-44F9-9C56-0591F21F7EF7}">
      <dsp:nvSpPr>
        <dsp:cNvPr id="0" name=""/>
        <dsp:cNvSpPr/>
      </dsp:nvSpPr>
      <dsp:spPr>
        <a:xfrm>
          <a:off x="2985069" y="2892735"/>
          <a:ext cx="2706824" cy="234278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Garamond" panose="02020404030301010803" pitchFamily="18" charset="0"/>
            </a:rPr>
            <a:t>Bank Risk </a:t>
          </a:r>
          <a:r>
            <a:rPr lang="en-US" sz="4100" b="1" u="sng" kern="1200" dirty="0" smtClean="0">
              <a:latin typeface="Garamond" panose="02020404030301010803" pitchFamily="18" charset="0"/>
            </a:rPr>
            <a:t>or</a:t>
          </a:r>
          <a:r>
            <a:rPr lang="en-US" sz="4100" kern="1200" dirty="0" smtClean="0">
              <a:latin typeface="Garamond" panose="02020404030301010803" pitchFamily="18" charset="0"/>
            </a:rPr>
            <a:t>  Deposits</a:t>
          </a:r>
          <a:endParaRPr lang="en-US" sz="4100" u="sng" kern="1200" dirty="0">
            <a:latin typeface="Garamond" panose="02020404030301010803" pitchFamily="18" charset="0"/>
          </a:endParaRPr>
        </a:p>
      </dsp:txBody>
      <dsp:txXfrm>
        <a:off x="3381474" y="3235827"/>
        <a:ext cx="1914014" cy="1656596"/>
      </dsp:txXfrm>
    </dsp:sp>
    <dsp:sp modelId="{49F1B42A-F02F-49A4-B57F-192354814E53}">
      <dsp:nvSpPr>
        <dsp:cNvPr id="0" name=""/>
        <dsp:cNvSpPr/>
      </dsp:nvSpPr>
      <dsp:spPr>
        <a:xfrm rot="12559585">
          <a:off x="967630" y="2473050"/>
          <a:ext cx="2265829" cy="6676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A8C71-5763-4484-AE5E-A3EEB1792F33}">
      <dsp:nvSpPr>
        <dsp:cNvPr id="0" name=""/>
        <dsp:cNvSpPr/>
      </dsp:nvSpPr>
      <dsp:spPr>
        <a:xfrm>
          <a:off x="0" y="1361755"/>
          <a:ext cx="2225641" cy="1780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Garamond" panose="02020404030301010803" pitchFamily="18" charset="0"/>
            </a:rPr>
            <a:t>Individualism</a:t>
          </a:r>
          <a:endParaRPr lang="en-US" sz="3000" kern="1200" dirty="0">
            <a:latin typeface="Garamond" panose="02020404030301010803" pitchFamily="18" charset="0"/>
          </a:endParaRPr>
        </a:p>
      </dsp:txBody>
      <dsp:txXfrm>
        <a:off x="52149" y="1413904"/>
        <a:ext cx="2121343" cy="1676215"/>
      </dsp:txXfrm>
    </dsp:sp>
    <dsp:sp modelId="{62760796-9977-4B83-8AC2-C0C27E5F601F}">
      <dsp:nvSpPr>
        <dsp:cNvPr id="0" name=""/>
        <dsp:cNvSpPr/>
      </dsp:nvSpPr>
      <dsp:spPr>
        <a:xfrm rot="16200000">
          <a:off x="3392866" y="1503201"/>
          <a:ext cx="1891231" cy="6676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1624E-65D2-4511-8932-93337DDCD2F6}">
      <dsp:nvSpPr>
        <dsp:cNvPr id="0" name=""/>
        <dsp:cNvSpPr/>
      </dsp:nvSpPr>
      <dsp:spPr>
        <a:xfrm>
          <a:off x="3225661" y="1175"/>
          <a:ext cx="2225641" cy="178051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Garamond" panose="02020404030301010803" pitchFamily="18" charset="0"/>
            </a:rPr>
            <a:t>Trust</a:t>
          </a:r>
          <a:endParaRPr lang="en-US" sz="4000" b="1" kern="1200" dirty="0">
            <a:latin typeface="Garamond" panose="02020404030301010803" pitchFamily="18" charset="0"/>
          </a:endParaRPr>
        </a:p>
      </dsp:txBody>
      <dsp:txXfrm>
        <a:off x="3277810" y="53324"/>
        <a:ext cx="2121343" cy="1676215"/>
      </dsp:txXfrm>
    </dsp:sp>
    <dsp:sp modelId="{817B0768-6A6F-4EA1-BA75-5BDE7CF78618}">
      <dsp:nvSpPr>
        <dsp:cNvPr id="0" name=""/>
        <dsp:cNvSpPr/>
      </dsp:nvSpPr>
      <dsp:spPr>
        <a:xfrm rot="19840406">
          <a:off x="5443500" y="2473043"/>
          <a:ext cx="2265834" cy="6676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9CEC5-88E0-4B50-AE44-3F8972FD311A}">
      <dsp:nvSpPr>
        <dsp:cNvPr id="0" name=""/>
        <dsp:cNvSpPr/>
      </dsp:nvSpPr>
      <dsp:spPr>
        <a:xfrm>
          <a:off x="6451322" y="1361745"/>
          <a:ext cx="2225641" cy="1780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Garamond" panose="02020404030301010803" pitchFamily="18" charset="0"/>
            </a:rPr>
            <a:t>Hierarchy</a:t>
          </a:r>
          <a:endParaRPr lang="en-US" sz="3000" kern="1200" dirty="0">
            <a:latin typeface="Garamond" panose="02020404030301010803" pitchFamily="18" charset="0"/>
          </a:endParaRPr>
        </a:p>
      </dsp:txBody>
      <dsp:txXfrm>
        <a:off x="6503471" y="1413894"/>
        <a:ext cx="2121343" cy="1676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222"/>
          </a:xfrm>
          <a:prstGeom prst="rect">
            <a:avLst/>
          </a:prstGeom>
        </p:spPr>
        <p:txBody>
          <a:bodyPr vert="horz" lIns="94749" tIns="47375" rIns="94749" bIns="47375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8" y="0"/>
            <a:ext cx="3077137" cy="512222"/>
          </a:xfrm>
          <a:prstGeom prst="rect">
            <a:avLst/>
          </a:prstGeom>
        </p:spPr>
        <p:txBody>
          <a:bodyPr vert="horz" lIns="94749" tIns="47375" rIns="94749" bIns="47375" rtlCol="0"/>
          <a:lstStyle>
            <a:lvl1pPr algn="r">
              <a:defRPr sz="1200"/>
            </a:lvl1pPr>
          </a:lstStyle>
          <a:p>
            <a:fld id="{2D278043-1AF2-45BD-8F9C-CC5CEC3763D9}" type="datetimeFigureOut">
              <a:rPr lang="en-SG" smtClean="0"/>
              <a:pPr/>
              <a:t>27/6/2023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755"/>
            <a:ext cx="3077137" cy="512222"/>
          </a:xfrm>
          <a:prstGeom prst="rect">
            <a:avLst/>
          </a:prstGeom>
        </p:spPr>
        <p:txBody>
          <a:bodyPr vert="horz" lIns="94749" tIns="47375" rIns="94749" bIns="47375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8" y="9720755"/>
            <a:ext cx="3077137" cy="512222"/>
          </a:xfrm>
          <a:prstGeom prst="rect">
            <a:avLst/>
          </a:prstGeom>
        </p:spPr>
        <p:txBody>
          <a:bodyPr vert="horz" lIns="94749" tIns="47375" rIns="94749" bIns="47375" rtlCol="0" anchor="b"/>
          <a:lstStyle>
            <a:lvl1pPr algn="r">
              <a:defRPr sz="1200"/>
            </a:lvl1pPr>
          </a:lstStyle>
          <a:p>
            <a:fld id="{CBCA02B0-1B16-4FC0-8C0F-1C9F2DCF6E88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421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76363" cy="511731"/>
          </a:xfrm>
          <a:prstGeom prst="rect">
            <a:avLst/>
          </a:prstGeom>
        </p:spPr>
        <p:txBody>
          <a:bodyPr vert="horz" lIns="94749" tIns="47375" rIns="94749" bIns="47375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8" y="3"/>
            <a:ext cx="3076363" cy="511731"/>
          </a:xfrm>
          <a:prstGeom prst="rect">
            <a:avLst/>
          </a:prstGeom>
        </p:spPr>
        <p:txBody>
          <a:bodyPr vert="horz" lIns="94749" tIns="47375" rIns="94749" bIns="47375" rtlCol="0"/>
          <a:lstStyle>
            <a:lvl1pPr algn="r">
              <a:defRPr sz="1200"/>
            </a:lvl1pPr>
          </a:lstStyle>
          <a:p>
            <a:fld id="{1A073AC2-9114-40E7-8625-7973AF2ECE41}" type="datetimeFigureOut">
              <a:rPr lang="en-SG" smtClean="0"/>
              <a:pPr/>
              <a:t>27/6/2023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9" tIns="47375" rIns="94749" bIns="47375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49" tIns="47375" rIns="94749" bIns="473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721108"/>
            <a:ext cx="3076363" cy="511731"/>
          </a:xfrm>
          <a:prstGeom prst="rect">
            <a:avLst/>
          </a:prstGeom>
        </p:spPr>
        <p:txBody>
          <a:bodyPr vert="horz" lIns="94749" tIns="47375" rIns="94749" bIns="47375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8" y="9721108"/>
            <a:ext cx="3076363" cy="511731"/>
          </a:xfrm>
          <a:prstGeom prst="rect">
            <a:avLst/>
          </a:prstGeom>
        </p:spPr>
        <p:txBody>
          <a:bodyPr vert="horz" lIns="94749" tIns="47375" rIns="94749" bIns="47375" rtlCol="0" anchor="b"/>
          <a:lstStyle>
            <a:lvl1pPr algn="r">
              <a:defRPr sz="1200"/>
            </a:lvl1pPr>
          </a:lstStyle>
          <a:p>
            <a:fld id="{008BB206-8CF0-4E5D-B25A-45EBBEA7452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1258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654" indent="-177654">
              <a:buFont typeface="Arial" pitchFamily="34" charset="0"/>
              <a:buChar char="•"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3C82-609C-4790-979C-B49845FF33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ea typeface="ヒラギノ角ゴ Pro W3" pitchFamily="-96" charset="-128"/>
              <a:cs typeface="Geneva" pitchFamily="-9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53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4769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6008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ea typeface="ヒラギノ角ゴ Pro W3" pitchFamily="-96" charset="-128"/>
              <a:cs typeface="Geneva" pitchFamily="-9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0397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 defTabSz="914298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90272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 algn="just" defTabSz="944523">
              <a:buFont typeface="Arial" panose="020B0604020202020204" pitchFamily="34" charset="0"/>
              <a:buChar char="•"/>
            </a:pP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7620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262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https://sdw.ecb.europa.eu/browseChart.do?org.apache.struts.taglib.html.TOKEN=e92a32812adb9333cd840461c4133b56&amp;df=true&amp;ec=1&amp;dc=&amp;oc=0&amp;pb=1&amp;rc=0&amp;DATASET=0&amp;removeItem=&amp;removedItemList=&amp;mergeFilter=&amp;activeTab=CBD2&amp;showHide=&amp;REF_AREA.266=CY&amp;REF_AREA.266=DE&amp;REF_AREA.266=FR&amp;REF_AREA.266=GR&amp;REF_AREA.266=IE&amp;REF_AREA.266=IT&amp;REF_AREA.266=LV&amp;REF_AREA.266=MT&amp;MAX_DOWNLOAD_SERIES=500&amp;SERIES_MAX_NUM=50&amp;node=SEARCHRESULTS&amp;q=CBD2.Q.%3F.W0.11._Z._Z.A.F.I3632._Z._Z._Z._Z._Z._Z.PC&amp;type=series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SG" dirty="0" smtClean="0"/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CBD reference sector breakdown: Domestic banking groups and stand-alone banks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Consolidated banking data item: Gross non-performing loans and advances [% of total gross loans and advances]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6410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Dataset name: Consolidated Banking data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Frequency: Annual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CBD reference sector breakdown: Domestic banking groups and stand-alone banks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Consolidated banking data item: Solvency ratio [%]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Unit of </a:t>
            </a:r>
            <a:r>
              <a:rPr lang="en-GB" dirty="0" err="1"/>
              <a:t>measure:Percent</a:t>
            </a:r>
            <a:endParaRPr lang="en-GB" dirty="0"/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https://sdw.ecb.europa.eu/browseChart.do?org.apache.struts.taglib.html.TOKEN=d2b845f387db271c65c576930984b926&amp;df=true&amp;ec=1&amp;dc=&amp;oc=0&amp;pb=1&amp;rc=0&amp;DATASET=266&amp;removeItem=&amp;removedItemList=&amp;mergeFilter=&amp;activeTab=CBD&amp;showHide=&amp;FREQ.266=A&amp;REF_AREA.266=CY&amp;REF_AREA.266=DE&amp;REF_AREA.266=FR&amp;REF_AREA.266=GR&amp;REF_AREA.266=MT&amp;CB_REP_SECTOR.266=11&amp;CB_ITEM.266=I4001&amp;MAX_DOWNLOAD_SERIES=500&amp;SERIES_MAX_NUM=50&amp;node=SEARCHRESULTS&amp;q=solvency%20ratio&amp;type=series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110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284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954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Period is from 2016 until END of APRIL 2023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Focus on the BLUE line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Cypriot banks increase their interest rates on loans in a similar fashion to other EU banks, that are comparable to Cyprus on </a:t>
            </a:r>
          </a:p>
          <a:p>
            <a:pPr marL="649358" lvl="1" indent="-177099">
              <a:buFont typeface="Arial" panose="020B0604020202020204" pitchFamily="34" charset="0"/>
              <a:buChar char="•"/>
            </a:pPr>
            <a:r>
              <a:rPr lang="en-GB" dirty="0"/>
              <a:t>Size (Malta, Latvia)</a:t>
            </a:r>
          </a:p>
          <a:p>
            <a:pPr marL="649358" lvl="1" indent="-177099">
              <a:buFont typeface="Arial" panose="020B0604020202020204" pitchFamily="34" charset="0"/>
              <a:buChar char="•"/>
            </a:pPr>
            <a:r>
              <a:rPr lang="en-GB" dirty="0"/>
              <a:t>Culture (Greece)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For comparison I also include the big countries in Europe</a:t>
            </a:r>
          </a:p>
          <a:p>
            <a:pPr marL="649358" lvl="1" indent="-177099">
              <a:buFont typeface="Arial" panose="020B0604020202020204" pitchFamily="34" charset="0"/>
              <a:buChar char="•"/>
            </a:pPr>
            <a:r>
              <a:rPr lang="en-GB" dirty="0"/>
              <a:t>Germany</a:t>
            </a:r>
          </a:p>
          <a:p>
            <a:pPr marL="649358" lvl="1" indent="-177099">
              <a:buFont typeface="Arial" panose="020B0604020202020204" pitchFamily="34" charset="0"/>
              <a:buChar char="•"/>
            </a:pPr>
            <a:r>
              <a:rPr lang="en-GB" dirty="0"/>
              <a:t>France</a:t>
            </a:r>
          </a:p>
          <a:p>
            <a:pPr marL="649358" lvl="1" indent="-177099">
              <a:buFont typeface="Arial" panose="020B0604020202020204" pitchFamily="34" charset="0"/>
              <a:buChar char="•"/>
            </a:pPr>
            <a:r>
              <a:rPr lang="en-GB" dirty="0"/>
              <a:t>Italy</a:t>
            </a:r>
          </a:p>
          <a:p>
            <a:pPr marL="649358" lvl="1" indent="-177099">
              <a:buFont typeface="Arial" panose="020B0604020202020204" pitchFamily="34" charset="0"/>
              <a:buChar char="•"/>
            </a:pPr>
            <a:endParaRPr lang="en-GB" dirty="0"/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THESE ARE </a:t>
            </a:r>
            <a:r>
              <a:rPr lang="en-GB" b="1" dirty="0"/>
              <a:t>AMOUNTS OUTSTANDING. Same applies for NEW BUSINESS (next slide)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GB" dirty="0"/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GB" dirty="0"/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MFI Interest Rate Statistics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Monthly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Deposit taking corporations</a:t>
            </a:r>
            <a:r>
              <a:rPr lang="en-SG" baseline="0" dirty="0" smtClean="0"/>
              <a:t> (except CB)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b="1" dirty="0"/>
              <a:t>Lending for house purchase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Annualised agreed rate (AAR) / Narrowly defined effective rate (NDER)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Amount category: Total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BS counterpart sector: Households and non-profit institutions serving households (S.14 and S.15)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Currency of transaction: Euro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IR business coverage: </a:t>
            </a:r>
            <a:r>
              <a:rPr lang="en-GB" b="1" dirty="0"/>
              <a:t>Outstanding amount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GB" dirty="0"/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SG" dirty="0" smtClean="0"/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b="1" dirty="0" smtClean="0"/>
              <a:t>https://sdw.ecb.europa.eu/browseChart.do?org.apache.struts.taglib.html.TOKEN=e9e677d99536199a675e8d1a2dc5675b&amp;df=true&amp;ec=&amp;dc=&amp;oc=&amp;pb=&amp;rc=&amp;DATASET=3&amp;removeItem=&amp;removedItemList=&amp;mergeFilter=&amp;activeTab=MIR&amp;showHide=&amp;REF_AREA.36=CY&amp;REF_AREA.36=DE&amp;REF_AREA.36=FR&amp;REF_AREA.36=GR&amp;REF_AREA.36=IT&amp;REF_AREA.36=LV&amp;REF_AREA.36=MT&amp;BS_ITEM.36=A22&amp;MATURITY_NOT_IRATE.36=A&amp;MAX_DOWNLOAD_SERIES=500&amp;SERIES_MAX_NUM=50&amp;node=9691393</a:t>
            </a:r>
            <a:endParaRPr lang="en-S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418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endParaRPr lang="en-SG" dirty="0" smtClean="0"/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MFI Interest Rate Statistics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Monthly data 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Deposit taking corporations</a:t>
            </a:r>
            <a:r>
              <a:rPr lang="en-SG" baseline="0" dirty="0" smtClean="0"/>
              <a:t> (except CB)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b="1" dirty="0"/>
              <a:t>Lending for house purchase excluding revolving loans and overdrafts, convenience and extended credit card debt</a:t>
            </a:r>
            <a:endParaRPr lang="en-SG" b="1" baseline="0" dirty="0" smtClean="0"/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Annualised agreed rate (AAR) / Narrowly defined effective rate (NDER)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Amount category: Total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BS counterpart sector: Households and non-profit institutions serving households (S.14 and S.15)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Currency of transaction: Euro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IR business coverage:</a:t>
            </a:r>
            <a:r>
              <a:rPr lang="en-GB" b="1" dirty="0"/>
              <a:t> New business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GB" dirty="0"/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https://sdw.ecb.europa.eu/browseChart.do?org.apache.struts.taglib.html.TOKEN=dc8ac25c9c5ca18dec41e95e951b8e85&amp;df=true&amp;ec=&amp;dc=&amp;oc=&amp;pb=&amp;rc=&amp;DATASET=0&amp;removeItem=&amp;removedItemList=&amp;mergeFilter=&amp;activeTab=MIR&amp;showHide=&amp;REF_AREA.36=CY&amp;REF_AREA.36=DE&amp;REF_AREA.36=FR&amp;REF_AREA.36=GR&amp;REF_AREA.36=IT&amp;REF_AREA.36=LV&amp;REF_AREA.36=MT&amp;BS_ITEM.36=A2C&amp;MATURITY_NOT_IRATE.36=A&amp;MAX_DOWNLOAD_SERIES=500&amp;SERIES_MAX_NUM=50&amp;node=9691393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9687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b="1" dirty="0" smtClean="0"/>
              <a:t>But what about</a:t>
            </a:r>
            <a:r>
              <a:rPr lang="en-SG" b="1" baseline="0" dirty="0" smtClean="0"/>
              <a:t> deposit rates? </a:t>
            </a:r>
            <a:r>
              <a:rPr lang="en-SG" b="1" baseline="0" dirty="0" smtClean="0"/>
              <a:t>Different </a:t>
            </a:r>
            <a:r>
              <a:rPr lang="en-SG" b="1" baseline="0" dirty="0" smtClean="0"/>
              <a:t>picture. 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b="1" baseline="0" dirty="0" smtClean="0"/>
              <a:t>Deposit rates in Cyprus appear sticky.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b="1" baseline="0" dirty="0" smtClean="0"/>
              <a:t>You are looking at outstanding amounts 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b="1" baseline="0" dirty="0" smtClean="0"/>
              <a:t>Same for New Business. </a:t>
            </a:r>
            <a:r>
              <a:rPr lang="en-SG" baseline="0" dirty="0" smtClean="0"/>
              <a:t>(NEXT SLIDE)</a:t>
            </a:r>
            <a:endParaRPr lang="en-SG" dirty="0" smtClean="0"/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SG" dirty="0" smtClean="0"/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Monthly data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Deposit taking corporations</a:t>
            </a:r>
            <a:r>
              <a:rPr lang="en-SG" baseline="0" dirty="0" smtClean="0"/>
              <a:t> (except CB)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baseline="0" dirty="0" smtClean="0"/>
              <a:t>Deposits w agreed maturity up to 2 years 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Annualised agreed rate (AAR) / Narrowly defined effective rate (NDER)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Amount category: Total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BS counterpart sector: Households and non-profit institutions serving households (S.14 and S.15)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Currency of transaction: Euro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IR business coverage: </a:t>
            </a:r>
            <a:r>
              <a:rPr lang="en-GB" b="1" dirty="0"/>
              <a:t>Outstanding amount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GB" dirty="0"/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SG" dirty="0" smtClean="0"/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https://sdw.ecb.europa.eu/browseChart.do?org.apache.struts.taglib.html.TOKEN=f79b7c1dee6ebf49e58feb6f0d72fb3a&amp;df=true&amp;ec=&amp;dc=&amp;oc=&amp;pb=&amp;rc=&amp;DATASET=1&amp;removeItem=&amp;removedItemList=&amp;mergeFilter=&amp;activeTab=MIR&amp;showHide=&amp;REF_AREA.36=CY&amp;REF_AREA.36=DE&amp;REF_AREA.36=FR&amp;REF_AREA.36=GR&amp;REF_AREA.36=IT&amp;REF_AREA.36=LV&amp;REF_AREA.36=MT&amp;MATURITY_NOT_IRATE.36=L&amp;BS_COUNT_SECTOR.36=2250&amp;CURRENCY_TRANS.36=EUR&amp;MAX_DOWNLOAD_SERIES=500&amp;SERIES_MAX_NUM=50&amp;node=9691394&amp;legendPub=published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7566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Monthly data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Deposit taking corporations</a:t>
            </a:r>
            <a:r>
              <a:rPr lang="en-SG" baseline="0" dirty="0" smtClean="0"/>
              <a:t> (except CB)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baseline="0" dirty="0" smtClean="0"/>
              <a:t>Deposits w agreed maturity up to 2 years 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Annualised agreed rate (AAR) / Narrowly defined effective rate (NDER)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Amount category: Total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BS counterpart sector: Households and non-profit institutions serving households (S.14 and S.15)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Currency of transaction: Euro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IR business coverage: </a:t>
            </a:r>
            <a:r>
              <a:rPr lang="en-GB" b="1" dirty="0"/>
              <a:t>New Business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GB" dirty="0"/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SG" dirty="0" smtClean="0"/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https://sdw.ecb.europa.eu/browseChart.do?org.apache.struts.taglib.html.TOKEN=f79b7c1dee6ebf49e58feb6f0d72fb3a&amp;df=true&amp;ec=&amp;dc=&amp;oc=&amp;pb=&amp;rc=&amp;DATASET=1&amp;removeItem=&amp;removedItemList=&amp;mergeFilter=&amp;activeTab=MIR&amp;showHide=&amp;REF_AREA.36=CY&amp;REF_AREA.36=DE&amp;REF_AREA.36=FR&amp;REF_AREA.36=GR&amp;REF_AREA.36=IT&amp;REF_AREA.36=LV&amp;REF_AREA.36=MT&amp;MATURITY_NOT_IRATE.36=L&amp;BS_COUNT_SECTOR.36=2250&amp;CURRENCY_TRANS.36=EUR&amp;MAX_DOWNLOAD_SERIES=500&amp;SERIES_MAX_NUM=50&amp;node=9691394&amp;legendPub=published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0173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1541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https://www.ecb.europa.eu/pub/pdf/scpwps/ecb.wp2270~9c72a27c18.en.pdf 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4377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b="1" dirty="0">
                <a:latin typeface="Garamond" panose="02020404030301010803" pitchFamily="18" charset="0"/>
              </a:rPr>
              <a:t>Focus on the BLUE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b="1" dirty="0">
                <a:latin typeface="Garamond" panose="02020404030301010803" pitchFamily="18" charset="0"/>
              </a:rPr>
              <a:t>Second most concentrated banking sector in Europe.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GB" dirty="0"/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Share of the 5 largest CIs in total assets (CR5)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Annual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Credit Institutions </a:t>
            </a:r>
            <a:endParaRPr lang="en-SG" dirty="0" smtClean="0"/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https://sdw.ecb.europa.eu/browseSelection.do?type=series&amp;q=SSI.A.%3f.122C.S10.X.A1.Z0Z.Z&amp;node=SEARCHRESULTS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 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SG" dirty="0" smtClean="0"/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6328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Liquidity coverage ratio at </a:t>
            </a:r>
            <a:r>
              <a:rPr lang="en-GB" b="1" dirty="0"/>
              <a:t>310% as at December 2022</a:t>
            </a:r>
            <a:r>
              <a:rPr lang="en-GB" dirty="0"/>
              <a:t>, according to Governor of Central Bank.</a:t>
            </a:r>
          </a:p>
          <a:p>
            <a:pPr marL="649358" lvl="1" indent="-177099">
              <a:buFont typeface="Arial" panose="020B0604020202020204" pitchFamily="34" charset="0"/>
              <a:buChar char="•"/>
            </a:pPr>
            <a:r>
              <a:rPr lang="en-GB" dirty="0"/>
              <a:t>https://www.stockwatch.com.cy/el/article/trapezes/k-irodotoy-paramenoyn-oi-prokliseis-trapezon?utm_source=dlvr.it&amp;utm_medium=twitter 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GB" dirty="0"/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GB" dirty="0"/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Supervisory Banking Statistics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Quarterly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Counterpart area: World (all entities, including reference area, including IO)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Consolidated banking data item: Liquidity Coverage Ratio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Total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Significant institutions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Percentage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dirty="0"/>
              <a:t>Supervisory banking statistics sample type: Changing sample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https://sdw.ecb.europa.eu/browseChart.do?org.apache.struts.taglib.html.TOKEN=019d9833d5fa5b3a7e57752ec6f3dfde&amp;df=true&amp;ec=1&amp;dc=&amp;oc=0&amp;pb=1&amp;rc=0&amp;DATASET=305&amp;removeItem=&amp;removedItemList=&amp;mergeFilter=&amp;activeTab=CBD2&amp;showHide=&amp;REF_AREA.305=CY&amp;REF_AREA.305=DE&amp;REF_AREA.305=FR&amp;REF_AREA.305=GR&amp;REF_AREA.305=IT&amp;REF_AREA.305=LV&amp;REF_AREA.305=MT&amp;COUNT_AREA.305=W0&amp;SBS_DI_1.305=SII&amp;MAX_DOWNLOAD_SERIES=500&amp;SERIES_MAX_NUM=50&amp;node=SEARCHRESULTS&amp;q=Liquidity%20coverage%20ratio&amp;type=series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2119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https://www.ecb.europa.eu/pub/pdf/scpwps/ecb.wp2270~9c72a27c18.en.pdf 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dirty="0" smtClean="0"/>
              <a:t>Similar </a:t>
            </a:r>
            <a:r>
              <a:rPr lang="en-SG" dirty="0" smtClean="0"/>
              <a:t>risk aversion to other countries (GR,</a:t>
            </a:r>
            <a:r>
              <a:rPr lang="en-SG" baseline="0" dirty="0" smtClean="0"/>
              <a:t> FR, LV)</a:t>
            </a:r>
            <a:r>
              <a:rPr lang="en-SG" dirty="0" smtClean="0"/>
              <a:t> that have</a:t>
            </a:r>
          </a:p>
          <a:p>
            <a:pPr marL="649358" lvl="1" indent="-177099">
              <a:buFont typeface="Arial" panose="020B0604020202020204" pitchFamily="34" charset="0"/>
              <a:buChar char="•"/>
            </a:pPr>
            <a:r>
              <a:rPr lang="en-SG" dirty="0" smtClean="0"/>
              <a:t>Higher</a:t>
            </a:r>
            <a:r>
              <a:rPr lang="en-SG" baseline="0" dirty="0" smtClean="0"/>
              <a:t> deposit rates and </a:t>
            </a:r>
          </a:p>
          <a:p>
            <a:pPr marL="649358" lvl="1" indent="-177099">
              <a:buFont typeface="Arial" panose="020B0604020202020204" pitchFamily="34" charset="0"/>
              <a:buChar char="•"/>
            </a:pPr>
            <a:r>
              <a:rPr lang="en-SG" baseline="0" dirty="0" smtClean="0"/>
              <a:t>Lower loan rates </a:t>
            </a:r>
          </a:p>
          <a:p>
            <a:pPr marL="177099" indent="-177099">
              <a:buFont typeface="Arial" panose="020B0604020202020204" pitchFamily="34" charset="0"/>
              <a:buChar char="•"/>
            </a:pPr>
            <a:r>
              <a:rPr lang="en-SG" baseline="0" dirty="0" smtClean="0"/>
              <a:t>And we seem to invest more in risky assets than other countries with similar Risk aversion</a:t>
            </a:r>
            <a:endParaRPr lang="en-SG" dirty="0" smtClean="0"/>
          </a:p>
          <a:p>
            <a:pPr marL="177099" indent="-177099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12250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999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 algn="just">
              <a:buFont typeface="Arial" panose="020B0604020202020204" pitchFamily="34" charset="0"/>
              <a:buChar char="•"/>
            </a:pP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259823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23764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1154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85938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87432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83493-E639-4446-9AEA-A143687AE19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1075" y="542925"/>
            <a:ext cx="3646488" cy="27336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1168" y="3457674"/>
            <a:ext cx="7846415" cy="3275933"/>
          </a:xfrm>
          <a:noFill/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380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141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Tx/>
              <a:buChar char="-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329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801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0682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099" indent="-177099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Garamond" panose="02020404030301010803" pitchFamily="18" charset="0"/>
              </a:rPr>
              <a:t>Banks </a:t>
            </a:r>
            <a:r>
              <a:rPr lang="en-GB" b="1" dirty="0">
                <a:latin typeface="Garamond" panose="02020404030301010803" pitchFamily="18" charset="0"/>
              </a:rPr>
              <a:t>operate in a more opaque environment than others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155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B206-8CF0-4E5D-B25A-45EBBEA7452E}" type="slidenum">
              <a:rPr lang="en-SG" smtClean="0"/>
              <a:pPr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128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049C-D754-46B4-AA68-8D0C8A48C2B1}" type="datetime1">
              <a:rPr lang="en-SG" smtClean="0"/>
              <a:pPr/>
              <a:t>27/6/2023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537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7F2-02DD-4B43-86BB-FC0A16726BCC}" type="datetime1">
              <a:rPr lang="en-SG" smtClean="0"/>
              <a:pPr/>
              <a:t>27/6/2023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261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8785-BCB6-40F0-BDB0-E2ACEE21425E}" type="datetime1">
              <a:rPr lang="en-SG" smtClean="0"/>
              <a:pPr/>
              <a:t>27/6/2023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5426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FEE7-EC43-44EA-BDAC-4717595ABD6D}" type="datetime1">
              <a:rPr lang="en-SG" smtClean="0"/>
              <a:pPr/>
              <a:t>27/6/2023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196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DD71-F90E-4590-A5AF-74F9CC245B6A}" type="datetime1">
              <a:rPr lang="en-SG" smtClean="0"/>
              <a:pPr/>
              <a:t>27/6/2023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116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E399-019A-4CC6-8FD5-33F252D64AA8}" type="datetime1">
              <a:rPr lang="en-SG" smtClean="0"/>
              <a:pPr/>
              <a:t>27/6/2023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71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49DC-0020-4506-8BE8-CBFF87B6F55C}" type="datetime1">
              <a:rPr lang="en-SG" smtClean="0"/>
              <a:pPr/>
              <a:t>27/6/2023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565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DD45-BF7D-4E3F-81FF-F23A130674A4}" type="datetime1">
              <a:rPr lang="en-SG" smtClean="0"/>
              <a:pPr/>
              <a:t>27/6/2023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102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AF04-1934-4602-A72C-11BF283D6E17}" type="datetime1">
              <a:rPr lang="en-SG" smtClean="0"/>
              <a:pPr/>
              <a:t>27/6/2023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100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4C5C-95B9-4FF6-8B9E-6786ECE9706B}" type="datetime1">
              <a:rPr lang="en-SG" smtClean="0"/>
              <a:pPr/>
              <a:t>27/6/2023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047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9D3F-4C20-4122-944B-A35E5404862C}" type="datetime1">
              <a:rPr lang="en-SG" smtClean="0"/>
              <a:pPr/>
              <a:t>27/6/2023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6438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42E9-9E96-4CF6-801C-0F6E2F37A083}" type="datetime1">
              <a:rPr lang="en-SG" smtClean="0"/>
              <a:pPr/>
              <a:t>27/6/2023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7946-748E-4B09-B8FF-4AE64D1FCED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174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288927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papers.ssrn.com/sol3/papers.cfm?abstract_id=342006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sdw.ecb.europa.eu/browseChart.do?org.apache.struts.taglib.html.TOKEN=e92a32812adb9333cd840461c4133b56&amp;df=true&amp;ec=1&amp;dc=&amp;oc=0&amp;pb=1&amp;rc=0&amp;DATASET=0&amp;removeItem=&amp;removedItemList=&amp;mergeFilter=&amp;activeTab=CBD2&amp;showHide=&amp;REF_AREA.266=CY&amp;REF_AREA.266=DE&amp;REF_AREA.266=FR&amp;REF_AREA.266=GR&amp;REF_AREA.266=IE&amp;REF_AREA.266=IT&amp;REF_AREA.266=LV&amp;REF_AREA.266=MT&amp;MAX_DOWNLOAD_SERIES=500&amp;SERIES_MAX_NUM=50&amp;node=SEARCHRESULTS&amp;q=CBD2.Q.%3F.W0.11._Z._Z.A.F.I3632._Z._Z._Z._Z._Z._Z.PC&amp;type=seri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sdw.ecb.europa.eu/browseChart.do?org.apache.struts.taglib.html.TOKEN=d2b845f387db271c65c576930984b926&amp;df=true&amp;ec=1&amp;dc=&amp;oc=0&amp;pb=1&amp;rc=0&amp;DATASET=266&amp;removeItem=&amp;removedItemList=&amp;mergeFilter=&amp;activeTab=CBD&amp;showHide=&amp;FREQ.266=A&amp;REF_AREA.266=CY&amp;REF_AREA.266=DE&amp;REF_AREA.266=FR&amp;REF_AREA.266=GR&amp;REF_AREA.266=MT&amp;CB_REP_SECTOR.266=11&amp;CB_ITEM.266=I4001&amp;MAX_DOWNLOAD_SERIES=500&amp;SERIES_MAX_NUM=50&amp;node=SEARCHRESULTS&amp;q=solvency%20ratio&amp;type=seri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dw.ecb.europa.eu/browseChart.do?org.apache.struts.taglib.html.TOKEN=e9e677d99536199a675e8d1a2dc5675b&amp;df=true&amp;ec=&amp;dc=&amp;oc=&amp;pb=&amp;rc=&amp;DATASET=3&amp;removeItem=&amp;removedItemList=&amp;mergeFilter=&amp;activeTab=MIR&amp;showHide=&amp;REF_AREA.36=CY&amp;REF_AREA.36=DE&amp;REF_AREA.36=FR&amp;REF_AREA.36=GR&amp;REF_AREA.36=IT&amp;REF_AREA.36=LV&amp;REF_AREA.36=MT&amp;BS_ITEM.36=A22&amp;MATURITY_NOT_IRATE.36=A&amp;MAX_DOWNLOAD_SERIES=500&amp;SERIES_MAX_NUM=50&amp;node=969139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dw.ecb.europa.eu/browseChart.do?org.apache.struts.taglib.html.TOKEN=dc8ac25c9c5ca18dec41e95e951b8e85&amp;df=true&amp;ec=&amp;dc=&amp;oc=&amp;pb=&amp;rc=&amp;DATASET=0&amp;removeItem=&amp;removedItemList=&amp;mergeFilter=&amp;activeTab=MIR&amp;showHide=&amp;REF_AREA.36=CY&amp;REF_AREA.36=DE&amp;REF_AREA.36=FR&amp;REF_AREA.36=GR&amp;REF_AREA.36=IT&amp;REF_AREA.36=LV&amp;REF_AREA.36=MT&amp;BS_ITEM.36=A2C&amp;MATURITY_NOT_IRATE.36=A&amp;MAX_DOWNLOAD_SERIES=500&amp;SERIES_MAX_NUM=50&amp;node=969139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dw.ecb.europa.eu/browseChart.do?org.apache.struts.taglib.html.TOKEN=f79b7c1dee6ebf49e58feb6f0d72fb3a&amp;df=true&amp;ec=&amp;dc=&amp;oc=&amp;pb=&amp;rc=&amp;DATASET=1&amp;removeItem=&amp;removedItemList=&amp;mergeFilter=&amp;activeTab=MIR&amp;showHide=&amp;REF_AREA.36=CY&amp;REF_AREA.36=DE&amp;REF_AREA.36=FR&amp;REF_AREA.36=GR&amp;REF_AREA.36=IT&amp;REF_AREA.36=LV&amp;REF_AREA.36=MT&amp;MATURITY_NOT_IRATE.36=L&amp;BS_COUNT_SECTOR.36=2250&amp;CURRENCY_TRANS.36=EUR&amp;MAX_DOWNLOAD_SERIES=500&amp;SERIES_MAX_NUM=50&amp;node=9691394&amp;legendPub=published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dw.ecb.europa.eu/browseChart.do?org.apache.struts.taglib.html.TOKEN=f79b7c1dee6ebf49e58feb6f0d72fb3a&amp;df=true&amp;ec=&amp;dc=&amp;oc=&amp;pb=&amp;rc=&amp;DATASET=1&amp;removeItem=&amp;removedItemList=&amp;mergeFilter=&amp;activeTab=MIR&amp;showHide=&amp;REF_AREA.36=CY&amp;REF_AREA.36=DE&amp;REF_AREA.36=FR&amp;REF_AREA.36=GR&amp;REF_AREA.36=IT&amp;REF_AREA.36=LV&amp;REF_AREA.36=MT&amp;MATURITY_NOT_IRATE.36=L&amp;BS_COUNT_SECTOR.36=2250&amp;CURRENCY_TRANS.36=EUR&amp;MAX_DOWNLOAD_SERIES=500&amp;SERIES_MAX_NUM=50&amp;node=9691394&amp;legendPub=published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.png"/><Relationship Id="rId10" Type="http://schemas.openxmlformats.org/officeDocument/2006/relationships/image" Target="../media/image28.png"/><Relationship Id="rId4" Type="http://schemas.openxmlformats.org/officeDocument/2006/relationships/hyperlink" Target="https://sdw.ecb.europa.eu/browseSelection.do?type=series&amp;q=SSI.A.%3f.122C.S10.X.A1.Z0Z.Z&amp;node=SEARCHRESULTS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hyperlink" Target="https://sdw.ecb.europa.eu/browseChart.do?org.apache.struts.taglib.html.TOKEN=019d9833d5fa5b3a7e57752ec6f3dfde&amp;df=true&amp;ec=1&amp;dc=&amp;oc=0&amp;pb=1&amp;rc=0&amp;DATASET=305&amp;removeItem=&amp;removedItemList=&amp;mergeFilter=&amp;activeTab=CBD2&amp;showHide=&amp;REF_AREA.305=CY&amp;REF_AREA.305=DE&amp;REF_AREA.305=FR&amp;REF_AREA.305=GR&amp;REF_AREA.305=IT&amp;REF_AREA.305=LV&amp;REF_AREA.305=MT&amp;COUNT_AREA.305=W0&amp;SBS_DI_1.305=SII&amp;MAX_DOWNLOAD_SERIES=500&amp;SERIES_MAX_NUM=50&amp;node=SEARCHRESULTS&amp;q=Liquidity%20coverage%20ratio&amp;type=series" TargetMode="External"/><Relationship Id="rId15" Type="http://schemas.openxmlformats.org/officeDocument/2006/relationships/image" Target="../media/image34.png"/><Relationship Id="rId10" Type="http://schemas.openxmlformats.org/officeDocument/2006/relationships/image" Target="../media/image28.png"/><Relationship Id="rId4" Type="http://schemas.openxmlformats.org/officeDocument/2006/relationships/image" Target="../media/image33.jpeg"/><Relationship Id="rId9" Type="http://schemas.openxmlformats.org/officeDocument/2006/relationships/image" Target="../media/image27.png"/><Relationship Id="rId1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hyperlink" Target="https://www.ecb.europa.eu/pub/pdf/scpwps/ecb.wp2270~9c72a27c18.en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s.Milidonis@ucy.ac.cy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://amilidoni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m.coe.int/anti-money-laundering-and-counter-terrorist-financing-measures-cyprus-/16809c3c47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" y="620688"/>
            <a:ext cx="9118600" cy="1944216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Garamond" pitchFamily="18" charset="0"/>
              </a:rPr>
              <a:t>Cypriot Banks: </a:t>
            </a:r>
            <a:r>
              <a:rPr lang="en-GB" sz="3600" b="1" dirty="0" smtClean="0">
                <a:latin typeface="Garamond" pitchFamily="18" charset="0"/>
              </a:rPr>
              <a:t>Navigating </a:t>
            </a:r>
            <a:br>
              <a:rPr lang="en-GB" sz="3600" b="1" dirty="0" smtClean="0">
                <a:latin typeface="Garamond" pitchFamily="18" charset="0"/>
              </a:rPr>
            </a:br>
            <a:r>
              <a:rPr lang="en-GB" sz="3600" b="1" dirty="0" smtClean="0">
                <a:latin typeface="Garamond" pitchFamily="18" charset="0"/>
              </a:rPr>
              <a:t>Global </a:t>
            </a:r>
            <a:r>
              <a:rPr lang="en-GB" sz="3600" b="1" dirty="0">
                <a:latin typeface="Garamond" pitchFamily="18" charset="0"/>
              </a:rPr>
              <a:t>Challenges and Future Prospects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990" y="2780928"/>
            <a:ext cx="8539484" cy="1512168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Andreas Milidonis</a:t>
            </a:r>
          </a:p>
          <a:p>
            <a:endParaRPr lang="en-US" sz="24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Professor of Finance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Department of Accounting &amp; Finance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Faculty of Economics &amp; Management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University of Cyprus</a:t>
            </a:r>
          </a:p>
          <a:p>
            <a:endParaRPr lang="en-US" sz="24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Garamond" pitchFamily="18" charset="0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342132" y="5517232"/>
            <a:ext cx="6553200" cy="108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  <a:latin typeface="Garamond" pitchFamily="18" charset="0"/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</a:rPr>
              <a:t>June 27, 2023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" y="9572"/>
            <a:ext cx="2594407" cy="7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196752"/>
            <a:ext cx="8856984" cy="567285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en-GB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9348"/>
            <a:ext cx="7730008" cy="94868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2.2 Research on: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10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" y="34341"/>
            <a:ext cx="1730311" cy="49900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61111341"/>
              </p:ext>
            </p:extLst>
          </p:nvPr>
        </p:nvGraphicFramePr>
        <p:xfrm>
          <a:off x="323528" y="1484784"/>
          <a:ext cx="8676964" cy="523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244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472608"/>
          </a:xfrm>
        </p:spPr>
        <p:txBody>
          <a:bodyPr>
            <a:noAutofit/>
          </a:bodyPr>
          <a:lstStyle/>
          <a:p>
            <a:pPr algn="just"/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9348"/>
            <a:ext cx="7730008" cy="94868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2.2 National Culture and Bank Risk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11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" y="9573"/>
            <a:ext cx="1730311" cy="499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83" y="907052"/>
            <a:ext cx="8478433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9348"/>
            <a:ext cx="7297960" cy="94868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2.2 National Culture (Europe)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12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" y="817337"/>
            <a:ext cx="8579296" cy="605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1750890"/>
            <a:ext cx="8147248" cy="2379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rot="20010037">
            <a:off x="2151570" y="871288"/>
            <a:ext cx="584066" cy="782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5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472608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en-GB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en-GB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en-GB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en-GB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en-GB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en-GB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en-GB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Survey which poses the following Question:</a:t>
            </a:r>
          </a:p>
          <a:p>
            <a:pPr marL="0" indent="0" algn="ctr">
              <a:buNone/>
              <a:defRPr/>
            </a:pPr>
            <a:endParaRPr lang="en-GB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en-GB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“Generally </a:t>
            </a:r>
            <a:r>
              <a:rPr lang="en-GB" sz="2400" dirty="0">
                <a:latin typeface="Times" panose="02020603050405020304" pitchFamily="18" charset="0"/>
                <a:cs typeface="Times" panose="02020603050405020304" pitchFamily="18" charset="0"/>
              </a:rPr>
              <a:t>speaking, would you say that </a:t>
            </a:r>
            <a:r>
              <a:rPr lang="en-GB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most </a:t>
            </a:r>
            <a:r>
              <a:rPr lang="en-GB" sz="2400" dirty="0">
                <a:latin typeface="Times" panose="02020603050405020304" pitchFamily="18" charset="0"/>
                <a:cs typeface="Times" panose="02020603050405020304" pitchFamily="18" charset="0"/>
              </a:rPr>
              <a:t>people can be trusted or that you </a:t>
            </a:r>
            <a:r>
              <a:rPr lang="en-GB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need to </a:t>
            </a:r>
            <a:r>
              <a:rPr lang="en-GB" sz="2400" dirty="0">
                <a:latin typeface="Times" panose="02020603050405020304" pitchFamily="18" charset="0"/>
                <a:cs typeface="Times" panose="02020603050405020304" pitchFamily="18" charset="0"/>
              </a:rPr>
              <a:t>be very careful in dealing with people</a:t>
            </a:r>
            <a:r>
              <a:rPr lang="en-GB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?”</a:t>
            </a:r>
          </a:p>
          <a:p>
            <a:pPr marL="0" indent="0" algn="ctr">
              <a:buNone/>
              <a:defRPr/>
            </a:pPr>
            <a:endParaRPr lang="en-GB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ctr">
              <a:defRPr/>
            </a:pPr>
            <a:r>
              <a:rPr lang="en-GB" sz="2400" i="1" dirty="0">
                <a:latin typeface="Times" panose="02020603050405020304" pitchFamily="18" charset="0"/>
                <a:cs typeface="Times" panose="02020603050405020304" pitchFamily="18" charset="0"/>
              </a:rPr>
              <a:t>Higher values indicate higher trust in people</a:t>
            </a:r>
            <a:r>
              <a:rPr lang="en-GB" sz="2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348"/>
            <a:ext cx="8594104" cy="94868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2.2 Trust 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13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" y="34341"/>
            <a:ext cx="1730311" cy="4990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832" y="908720"/>
            <a:ext cx="4196351" cy="24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10128" cy="5472608"/>
          </a:xfrm>
        </p:spPr>
        <p:txBody>
          <a:bodyPr>
            <a:noAutofit/>
          </a:bodyPr>
          <a:lstStyle/>
          <a:p>
            <a:pPr algn="just"/>
            <a:endParaRPr lang="en-GB" sz="2800" dirty="0" smtClean="0">
              <a:latin typeface="Garamond" panose="02020404030301010803" pitchFamily="18" charset="0"/>
            </a:endParaRPr>
          </a:p>
          <a:p>
            <a:pPr algn="just"/>
            <a:r>
              <a:rPr lang="en-GB" sz="2800" b="1" dirty="0" smtClean="0">
                <a:latin typeface="Garamond" panose="02020404030301010803" pitchFamily="18" charset="0"/>
              </a:rPr>
              <a:t>Within </a:t>
            </a:r>
            <a:r>
              <a:rPr lang="en-GB" sz="2800" b="1" dirty="0">
                <a:latin typeface="Garamond" panose="02020404030301010803" pitchFamily="18" charset="0"/>
              </a:rPr>
              <a:t>Europe, as we move from a country of </a:t>
            </a:r>
          </a:p>
          <a:p>
            <a:pPr algn="just"/>
            <a:endParaRPr lang="en-GB" sz="2800" dirty="0" smtClean="0">
              <a:latin typeface="Garamond" panose="02020404030301010803" pitchFamily="18" charset="0"/>
            </a:endParaRPr>
          </a:p>
          <a:p>
            <a:pPr marL="457200" lvl="1" indent="0" algn="just">
              <a:buNone/>
            </a:pPr>
            <a:r>
              <a:rPr lang="en-GB" sz="3200" b="1" dirty="0">
                <a:latin typeface="Garamond" panose="02020404030301010803" pitchFamily="18" charset="0"/>
              </a:rPr>
              <a:t>Low to </a:t>
            </a:r>
            <a:r>
              <a:rPr lang="en-GB" sz="3200" b="1" dirty="0" smtClean="0">
                <a:latin typeface="Garamond" panose="02020404030301010803" pitchFamily="18" charset="0"/>
              </a:rPr>
              <a:t>High TRUST</a:t>
            </a:r>
            <a:r>
              <a:rPr lang="en-GB" b="1" dirty="0" smtClean="0">
                <a:latin typeface="Garamond" panose="02020404030301010803" pitchFamily="18" charset="0"/>
              </a:rPr>
              <a:t>	=&gt;	</a:t>
            </a:r>
            <a:r>
              <a:rPr lang="en-GB" sz="3200" b="1" dirty="0" smtClean="0">
                <a:latin typeface="Garamond" panose="02020404030301010803" pitchFamily="18" charset="0"/>
              </a:rPr>
              <a:t>Bank Risk</a:t>
            </a:r>
            <a:endParaRPr lang="en-GB" b="1" dirty="0">
              <a:latin typeface="Garamond" panose="02020404030301010803" pitchFamily="18" charset="0"/>
            </a:endParaRPr>
          </a:p>
          <a:p>
            <a:pPr lvl="1" algn="just"/>
            <a:endParaRPr lang="en-GB" dirty="0" smtClean="0">
              <a:latin typeface="Garamond" panose="02020404030301010803" pitchFamily="18" charset="0"/>
            </a:endParaRPr>
          </a:p>
          <a:p>
            <a:pPr marL="457200" lvl="1" indent="0" algn="just">
              <a:buNone/>
            </a:pPr>
            <a:r>
              <a:rPr lang="en-GB" dirty="0">
                <a:latin typeface="Garamond" panose="02020404030301010803" pitchFamily="18" charset="0"/>
              </a:rPr>
              <a:t>	</a:t>
            </a:r>
            <a:r>
              <a:rPr lang="en-GB" dirty="0" smtClean="0">
                <a:latin typeface="Garamond" panose="02020404030301010803" pitchFamily="18" charset="0"/>
              </a:rPr>
              <a:t>			</a:t>
            </a:r>
            <a:r>
              <a:rPr lang="en-GB" dirty="0">
                <a:latin typeface="Garamond" panose="02020404030301010803" pitchFamily="18" charset="0"/>
              </a:rPr>
              <a:t>	</a:t>
            </a:r>
            <a:r>
              <a:rPr lang="en-GB" b="1" dirty="0">
                <a:latin typeface="Garamond" panose="02020404030301010803" pitchFamily="18" charset="0"/>
              </a:rPr>
              <a:t>=&gt; </a:t>
            </a:r>
            <a:r>
              <a:rPr lang="en-GB" b="1" dirty="0" smtClean="0">
                <a:latin typeface="Garamond" panose="02020404030301010803" pitchFamily="18" charset="0"/>
              </a:rPr>
              <a:t>	</a:t>
            </a:r>
            <a:r>
              <a:rPr lang="en-GB" sz="3200" b="1" dirty="0" smtClean="0">
                <a:latin typeface="Garamond" panose="02020404030301010803" pitchFamily="18" charset="0"/>
              </a:rPr>
              <a:t>Deposits</a:t>
            </a:r>
            <a:endParaRPr lang="en-GB" sz="3200" b="1" dirty="0">
              <a:latin typeface="Garamond" panose="02020404030301010803" pitchFamily="18" charset="0"/>
            </a:endParaRPr>
          </a:p>
          <a:p>
            <a:pPr lvl="1" algn="just"/>
            <a:endParaRPr lang="en-GB" dirty="0" smtClean="0">
              <a:latin typeface="Garamond" panose="02020404030301010803" pitchFamily="18" charset="0"/>
            </a:endParaRPr>
          </a:p>
          <a:p>
            <a:pPr algn="just"/>
            <a:r>
              <a:rPr lang="en-GB" dirty="0" smtClean="0">
                <a:latin typeface="Garamond" panose="02020404030301010803" pitchFamily="18" charset="0"/>
              </a:rPr>
              <a:t>References: </a:t>
            </a:r>
          </a:p>
          <a:p>
            <a:pPr lvl="1" algn="just"/>
            <a:r>
              <a:rPr lang="en-GB" dirty="0" smtClean="0">
                <a:latin typeface="Garamond" panose="02020404030301010803" pitchFamily="18" charset="0"/>
              </a:rPr>
              <a:t>National Culture and Bank risk-taking: </a:t>
            </a:r>
            <a:r>
              <a:rPr lang="en-GB" dirty="0" smtClean="0">
                <a:latin typeface="Garamond" panose="02020404030301010803" pitchFamily="18" charset="0"/>
                <a:hlinkClick r:id="rId3"/>
              </a:rPr>
              <a:t>Link</a:t>
            </a:r>
            <a:endParaRPr lang="en-GB" dirty="0" smtClean="0">
              <a:latin typeface="Garamond" panose="02020404030301010803" pitchFamily="18" charset="0"/>
            </a:endParaRPr>
          </a:p>
          <a:p>
            <a:pPr lvl="1" algn="just"/>
            <a:r>
              <a:rPr lang="en-GB" dirty="0" smtClean="0">
                <a:latin typeface="Garamond" panose="02020404030301010803" pitchFamily="18" charset="0"/>
              </a:rPr>
              <a:t>National Culture and Bank deposits: </a:t>
            </a:r>
            <a:r>
              <a:rPr lang="en-GB" dirty="0" smtClean="0">
                <a:latin typeface="Garamond" panose="02020404030301010803" pitchFamily="18" charset="0"/>
                <a:hlinkClick r:id="rId4"/>
              </a:rPr>
              <a:t>Link</a:t>
            </a:r>
            <a:r>
              <a:rPr lang="en-GB" dirty="0" smtClean="0">
                <a:latin typeface="Garamond" panose="02020404030301010803" pitchFamily="18" charset="0"/>
              </a:rPr>
              <a:t> </a:t>
            </a:r>
            <a:endParaRPr lang="en-GB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4233"/>
            <a:ext cx="8090048" cy="94868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2.2 Trust</a:t>
            </a:r>
            <a:br>
              <a:rPr lang="en-GB" sz="3600" b="1" dirty="0" smtClean="0">
                <a:latin typeface="Garamond" panose="02020404030301010803" pitchFamily="18" charset="0"/>
              </a:rPr>
            </a:br>
            <a:r>
              <a:rPr lang="en-GB" sz="3600" b="1" dirty="0" smtClean="0">
                <a:latin typeface="Garamond" panose="02020404030301010803" pitchFamily="18" charset="0"/>
              </a:rPr>
              <a:t>Impact on </a:t>
            </a:r>
            <a:r>
              <a:rPr lang="en-GB" sz="3600" b="1" u="sng" dirty="0" smtClean="0">
                <a:latin typeface="Garamond" panose="02020404030301010803" pitchFamily="18" charset="0"/>
              </a:rPr>
              <a:t>Risk</a:t>
            </a:r>
            <a:r>
              <a:rPr lang="en-GB" sz="3600" b="1" dirty="0" smtClean="0">
                <a:latin typeface="Garamond" panose="02020404030301010803" pitchFamily="18" charset="0"/>
              </a:rPr>
              <a:t> or </a:t>
            </a:r>
            <a:r>
              <a:rPr lang="en-GB" sz="3600" b="1" u="sng" dirty="0" smtClean="0">
                <a:latin typeface="Garamond" panose="02020404030301010803" pitchFamily="18" charset="0"/>
              </a:rPr>
              <a:t>Deposits</a:t>
            </a:r>
            <a:endParaRPr lang="en-GB" sz="3600" b="1" u="sng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14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" y="34341"/>
            <a:ext cx="1730311" cy="49900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0800000">
            <a:off x="8028384" y="3572527"/>
            <a:ext cx="576064" cy="549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8028384" y="2428848"/>
            <a:ext cx="576064" cy="5492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80120" y="2141191"/>
            <a:ext cx="8496944" cy="223949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0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472608"/>
          </a:xfrm>
        </p:spPr>
        <p:txBody>
          <a:bodyPr>
            <a:noAutofit/>
          </a:bodyPr>
          <a:lstStyle/>
          <a:p>
            <a:pPr algn="just"/>
            <a:r>
              <a:rPr lang="en-GB" sz="2400" b="1" dirty="0">
                <a:latin typeface="Garamond" panose="02020404030301010803" pitchFamily="18" charset="0"/>
              </a:rPr>
              <a:t>Bank Regulators</a:t>
            </a:r>
            <a:r>
              <a:rPr lang="en-GB" sz="2400" dirty="0">
                <a:latin typeface="Garamond" panose="02020404030301010803" pitchFamily="18" charset="0"/>
              </a:rPr>
              <a:t>: </a:t>
            </a:r>
          </a:p>
          <a:p>
            <a:pPr lvl="1" algn="just"/>
            <a:r>
              <a:rPr lang="en-GB" sz="2400" dirty="0">
                <a:latin typeface="Garamond" panose="02020404030301010803" pitchFamily="18" charset="0"/>
              </a:rPr>
              <a:t>When designing horizontal risk benchmarks across Europe.</a:t>
            </a:r>
          </a:p>
          <a:p>
            <a:pPr lvl="1" algn="just"/>
            <a:r>
              <a:rPr lang="en-GB" sz="2400" dirty="0">
                <a:latin typeface="Garamond" panose="02020404030301010803" pitchFamily="18" charset="0"/>
              </a:rPr>
              <a:t>Not all banks are the same and national culture matters. </a:t>
            </a:r>
          </a:p>
          <a:p>
            <a:pPr lvl="1" algn="just"/>
            <a:r>
              <a:rPr lang="en-GB" sz="2400" dirty="0">
                <a:latin typeface="Garamond" panose="02020404030301010803" pitchFamily="18" charset="0"/>
              </a:rPr>
              <a:t>In addition to size, Cyprus is different with respect to Trust</a:t>
            </a:r>
            <a:r>
              <a:rPr lang="en-GB" sz="2400" dirty="0" smtClean="0">
                <a:latin typeface="Garamond" panose="02020404030301010803" pitchFamily="18" charset="0"/>
              </a:rPr>
              <a:t>.</a:t>
            </a:r>
          </a:p>
          <a:p>
            <a:pPr lvl="1" algn="just"/>
            <a:endParaRPr lang="en-GB" sz="2400" dirty="0">
              <a:latin typeface="Garamond" panose="02020404030301010803" pitchFamily="18" charset="0"/>
            </a:endParaRPr>
          </a:p>
          <a:p>
            <a:pPr algn="just"/>
            <a:r>
              <a:rPr lang="en-GB" sz="2400" b="1" dirty="0" smtClean="0">
                <a:latin typeface="Garamond" panose="02020404030301010803" pitchFamily="18" charset="0"/>
              </a:rPr>
              <a:t>Bank </a:t>
            </a:r>
            <a:r>
              <a:rPr lang="en-GB" sz="2400" b="1" dirty="0">
                <a:latin typeface="Garamond" panose="02020404030301010803" pitchFamily="18" charset="0"/>
              </a:rPr>
              <a:t>Boards</a:t>
            </a:r>
            <a:r>
              <a:rPr lang="en-GB" sz="2400" dirty="0">
                <a:latin typeface="Garamond" panose="02020404030301010803" pitchFamily="18" charset="0"/>
              </a:rPr>
              <a:t>: when designing compensation risk-taking incentives for their </a:t>
            </a:r>
            <a:r>
              <a:rPr lang="en-GB" sz="2400" dirty="0" smtClean="0">
                <a:latin typeface="Garamond" panose="02020404030301010803" pitchFamily="18" charset="0"/>
              </a:rPr>
              <a:t>CEOs.</a:t>
            </a:r>
          </a:p>
          <a:p>
            <a:pPr algn="just"/>
            <a:endParaRPr lang="en-GB" sz="2400" dirty="0" smtClean="0">
              <a:latin typeface="Garamond" panose="02020404030301010803" pitchFamily="18" charset="0"/>
            </a:endParaRPr>
          </a:p>
          <a:p>
            <a:pPr algn="just"/>
            <a:r>
              <a:rPr lang="en-GB" sz="2400" b="1" dirty="0">
                <a:latin typeface="Garamond" panose="02020404030301010803" pitchFamily="18" charset="0"/>
              </a:rPr>
              <a:t>Bank Managers</a:t>
            </a:r>
            <a:r>
              <a:rPr lang="en-GB" sz="2400" dirty="0">
                <a:latin typeface="Garamond" panose="02020404030301010803" pitchFamily="18" charset="0"/>
              </a:rPr>
              <a:t>: when deciding on liquidity, also considering how potential depositors will behave with respect to their deposits</a:t>
            </a:r>
            <a:r>
              <a:rPr lang="en-GB" sz="2400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endParaRPr lang="en-GB" sz="2400" dirty="0" smtClean="0">
              <a:latin typeface="Garamond" panose="02020404030301010803" pitchFamily="18" charset="0"/>
            </a:endParaRPr>
          </a:p>
          <a:p>
            <a:pPr algn="just"/>
            <a:endParaRPr lang="en-GB" sz="2400" dirty="0">
              <a:latin typeface="Garamond" panose="02020404030301010803" pitchFamily="18" charset="0"/>
            </a:endParaRPr>
          </a:p>
          <a:p>
            <a:pPr algn="just"/>
            <a:endParaRPr lang="en-GB" sz="2400" dirty="0">
              <a:latin typeface="Garamond" panose="02020404030301010803" pitchFamily="18" charset="0"/>
            </a:endParaRPr>
          </a:p>
          <a:p>
            <a:pPr algn="just"/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348"/>
            <a:ext cx="8594104" cy="94868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Garamond" panose="02020404030301010803" pitchFamily="18" charset="0"/>
              </a:rPr>
              <a:t>Research Results important to: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15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" y="34341"/>
            <a:ext cx="1730311" cy="4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9348"/>
            <a:ext cx="7802016" cy="94868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2.3 Banking Sector Consolidation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10128" cy="547260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aramond" panose="02020404030301010803" pitchFamily="18" charset="0"/>
              </a:rPr>
              <a:t>Major structural changes after 2013 due to European Regulation, AML, sanctions (etc.). </a:t>
            </a:r>
          </a:p>
          <a:p>
            <a:endParaRPr lang="en-US" sz="2800" dirty="0" smtClean="0">
              <a:latin typeface="Garamond" panose="02020404030301010803" pitchFamily="18" charset="0"/>
            </a:endParaRPr>
          </a:p>
          <a:p>
            <a:r>
              <a:rPr lang="en-US" sz="2800" dirty="0" smtClean="0">
                <a:latin typeface="Garamond" panose="02020404030301010803" pitchFamily="18" charset="0"/>
              </a:rPr>
              <a:t>Examples: 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Cyprus </a:t>
            </a:r>
            <a:r>
              <a:rPr lang="en-US" dirty="0">
                <a:latin typeface="Garamond" panose="02020404030301010803" pitchFamily="18" charset="0"/>
              </a:rPr>
              <a:t>Popular Bank Public Co Ltd</a:t>
            </a:r>
            <a:r>
              <a:rPr lang="en-US" dirty="0" smtClean="0">
                <a:latin typeface="Garamond" panose="02020404030301010803" pitchFamily="18" charset="0"/>
              </a:rPr>
              <a:t>		2013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FBME Bank Ltd </a:t>
            </a:r>
            <a:r>
              <a:rPr lang="en-US" dirty="0" smtClean="0">
                <a:latin typeface="Garamond" panose="02020404030301010803" pitchFamily="18" charset="0"/>
              </a:rPr>
              <a:t>					2014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Cyprus Cooperative </a:t>
            </a:r>
            <a:r>
              <a:rPr lang="en-US" dirty="0" smtClean="0">
                <a:latin typeface="Garamond" panose="02020404030301010803" pitchFamily="18" charset="0"/>
              </a:rPr>
              <a:t>Bank				2018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RCB Bank </a:t>
            </a:r>
            <a:r>
              <a:rPr lang="en-US" dirty="0" smtClean="0">
                <a:latin typeface="Garamond" panose="02020404030301010803" pitchFamily="18" charset="0"/>
              </a:rPr>
              <a:t>Ltd					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16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9348"/>
            <a:ext cx="7441976" cy="94868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2.3 Bank Asset (Loan) Quality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10128" cy="547260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Garamond" panose="02020404030301010803" pitchFamily="18" charset="0"/>
              </a:rPr>
              <a:t>Non-Performing Loans</a:t>
            </a:r>
            <a:r>
              <a:rPr lang="en-GB" sz="2800" dirty="0" smtClean="0">
                <a:latin typeface="Garamond" panose="02020404030301010803" pitchFamily="18" charset="0"/>
              </a:rPr>
              <a:t>: </a:t>
            </a:r>
            <a:r>
              <a:rPr lang="en-GB" sz="2800" u="sng" dirty="0" smtClean="0">
                <a:latin typeface="Garamond" panose="02020404030301010803" pitchFamily="18" charset="0"/>
              </a:rPr>
              <a:t>Significant progress</a:t>
            </a:r>
            <a:r>
              <a:rPr lang="en-GB" sz="2800" dirty="0" smtClean="0">
                <a:latin typeface="Garamond" panose="02020404030301010803" pitchFamily="18" charset="0"/>
              </a:rPr>
              <a:t>. </a:t>
            </a:r>
          </a:p>
          <a:p>
            <a:r>
              <a:rPr lang="en-GB" sz="2800" dirty="0" smtClean="0">
                <a:latin typeface="Garamond" panose="02020404030301010803" pitchFamily="18" charset="0"/>
              </a:rPr>
              <a:t>More work to be done for the Cyprus Banking Sector. 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17</a:t>
            </a:fld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" y="2060848"/>
            <a:ext cx="9132734" cy="4414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2190551"/>
            <a:ext cx="1275689" cy="236238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020093" y="2371870"/>
            <a:ext cx="2810541" cy="158076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868144" y="3284984"/>
            <a:ext cx="936104" cy="576064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932040" y="4117808"/>
            <a:ext cx="1898593" cy="1224065"/>
          </a:xfrm>
          <a:prstGeom prst="straightConnector1">
            <a:avLst/>
          </a:prstGeom>
          <a:ln w="19050" cap="flat" cmpd="sng" algn="ctr">
            <a:solidFill>
              <a:srgbClr val="CA4487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932042" y="4365104"/>
            <a:ext cx="1898591" cy="1280652"/>
          </a:xfrm>
          <a:prstGeom prst="straightConnector1">
            <a:avLst/>
          </a:prstGeom>
          <a:ln w="19050" cap="flat" cmpd="sng" algn="ctr">
            <a:solidFill>
              <a:srgbClr val="A78C67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Picture 17" descr="Check Mark Tick · Free vector graphic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312" y="727118"/>
            <a:ext cx="754608" cy="741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2" y="6473074"/>
            <a:ext cx="49311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Garamond" panose="02020404030301010803" pitchFamily="18" charset="0"/>
              </a:rPr>
              <a:t>Source: ECB (SDW) </a:t>
            </a:r>
            <a:r>
              <a:rPr lang="en-GB" sz="1600" dirty="0">
                <a:latin typeface="Garamond" panose="02020404030301010803" pitchFamily="18" charset="0"/>
              </a:rPr>
              <a:t>Consolidated Banking </a:t>
            </a:r>
            <a:r>
              <a:rPr lang="en-GB" sz="1600" dirty="0" smtClean="0">
                <a:latin typeface="Garamond" panose="02020404030301010803" pitchFamily="18" charset="0"/>
              </a:rPr>
              <a:t>data</a:t>
            </a:r>
            <a:r>
              <a:rPr lang="en-GB" sz="1600" dirty="0" smtClean="0">
                <a:latin typeface="Garamond" panose="02020404030301010803" pitchFamily="18" charset="0"/>
              </a:rPr>
              <a:t>. </a:t>
            </a:r>
            <a:r>
              <a:rPr lang="en-GB" sz="1600" dirty="0" smtClean="0">
                <a:latin typeface="Garamond" panose="02020404030301010803" pitchFamily="18" charset="0"/>
                <a:hlinkClick r:id="rId7"/>
              </a:rPr>
              <a:t>Link</a:t>
            </a:r>
            <a:endParaRPr lang="en-GB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" y="2071758"/>
            <a:ext cx="9100277" cy="454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9348"/>
            <a:ext cx="7441976" cy="94868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2.3 Solvency </a:t>
            </a:r>
            <a:r>
              <a:rPr lang="en-GB" sz="3600" b="1" dirty="0">
                <a:latin typeface="Garamond" panose="02020404030301010803" pitchFamily="18" charset="0"/>
              </a:rPr>
              <a:t>ratio [%]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10128" cy="5472608"/>
          </a:xfrm>
        </p:spPr>
        <p:txBody>
          <a:bodyPr>
            <a:noAutofit/>
          </a:bodyPr>
          <a:lstStyle/>
          <a:p>
            <a:r>
              <a:rPr lang="en-GB" u="sng" dirty="0" smtClean="0">
                <a:latin typeface="Garamond" panose="02020404030301010803" pitchFamily="18" charset="0"/>
              </a:rPr>
              <a:t>Good Job</a:t>
            </a:r>
            <a:r>
              <a:rPr lang="en-GB" dirty="0" smtClean="0">
                <a:latin typeface="Garamond" panose="02020404030301010803" pitchFamily="18" charset="0"/>
              </a:rPr>
              <a:t> for the Cyprus Banking Sector.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18</a:t>
            </a:fld>
            <a:endParaRPr lang="en-SG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5721" y="1700808"/>
            <a:ext cx="1243026" cy="144501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148064" y="2719830"/>
            <a:ext cx="2232248" cy="1315369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28747" y="2287782"/>
            <a:ext cx="2425038" cy="1447844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48064" y="1874313"/>
            <a:ext cx="2461705" cy="149036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Check Mark Tick · Free vector graphic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70920"/>
            <a:ext cx="754608" cy="741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22" y="6546830"/>
            <a:ext cx="49311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Garamond" panose="02020404030301010803" pitchFamily="18" charset="0"/>
              </a:rPr>
              <a:t>Source: ECB (SDW) </a:t>
            </a:r>
            <a:r>
              <a:rPr lang="en-GB" sz="1600" dirty="0">
                <a:latin typeface="Garamond" panose="02020404030301010803" pitchFamily="18" charset="0"/>
              </a:rPr>
              <a:t>Consolidated Banking </a:t>
            </a:r>
            <a:r>
              <a:rPr lang="en-GB" sz="1600" dirty="0" smtClean="0">
                <a:latin typeface="Garamond" panose="02020404030301010803" pitchFamily="18" charset="0"/>
              </a:rPr>
              <a:t>data</a:t>
            </a:r>
            <a:r>
              <a:rPr lang="en-GB" sz="1600" dirty="0" smtClean="0">
                <a:latin typeface="Garamond" panose="02020404030301010803" pitchFamily="18" charset="0"/>
              </a:rPr>
              <a:t>. </a:t>
            </a:r>
            <a:r>
              <a:rPr lang="en-GB" sz="1600" dirty="0" smtClean="0">
                <a:latin typeface="Garamond" panose="02020404030301010803" pitchFamily="18" charset="0"/>
                <a:hlinkClick r:id="rId7"/>
              </a:rPr>
              <a:t>Link</a:t>
            </a:r>
            <a:endParaRPr lang="en-GB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348"/>
            <a:ext cx="8666112" cy="94868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Garamond" panose="02020404030301010803" pitchFamily="18" charset="0"/>
              </a:rPr>
              <a:t>2.4 ECB Monetary Policy</a:t>
            </a:r>
            <a:endParaRPr lang="en-GB" sz="40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10128" cy="5256584"/>
          </a:xfrm>
        </p:spPr>
        <p:txBody>
          <a:bodyPr>
            <a:noAutofit/>
          </a:bodyPr>
          <a:lstStyle/>
          <a:p>
            <a:endParaRPr lang="en-GB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19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0" y="977804"/>
            <a:ext cx="9096810" cy="1022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89" y="1988840"/>
            <a:ext cx="6683571" cy="43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" y="19348"/>
            <a:ext cx="9100279" cy="94868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Garamond" panose="02020404030301010803" pitchFamily="18" charset="0"/>
              </a:rPr>
              <a:t>Outline: Cypriot Banks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10128" cy="547260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Global Challenges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Pandemic and Russia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Anti-Money Laundering (AML)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ESG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European Challenges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Transparency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Regulation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>
                <a:latin typeface="Garamond" panose="02020404030301010803" pitchFamily="18" charset="0"/>
                <a:cs typeface="Times New Roman" panose="02020603050405020304" pitchFamily="18" charset="0"/>
              </a:rPr>
              <a:t>Asset Quality (NPLs) + Capital Adequacy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ECB Monetary Policy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Digitization</a:t>
            </a:r>
            <a:endParaRPr lang="en-GB" sz="24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2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9" y="1549518"/>
            <a:ext cx="8973802" cy="5191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470692"/>
            <a:ext cx="1728192" cy="2392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9348"/>
            <a:ext cx="7441976" cy="94868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latin typeface="Garamond" panose="02020404030301010803" pitchFamily="18" charset="0"/>
              </a:rPr>
              <a:t>2.4 Loan Interest Rates </a:t>
            </a:r>
            <a:br>
              <a:rPr lang="en-GB" sz="4000" b="1" dirty="0" smtClean="0">
                <a:latin typeface="Garamond" panose="02020404030301010803" pitchFamily="18" charset="0"/>
              </a:rPr>
            </a:br>
            <a:r>
              <a:rPr lang="en-GB" sz="3600" b="1" u="sng" dirty="0" smtClean="0">
                <a:latin typeface="Garamond" panose="02020404030301010803" pitchFamily="18" charset="0"/>
              </a:rPr>
              <a:t>Outstanding Amounts (House Purchase)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810128" cy="5328592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Garamond" panose="02020404030301010803" pitchFamily="18" charset="0"/>
              </a:rPr>
              <a:t>Similar or faster response to ECB rate hikes than others…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4078"/>
            <a:ext cx="2133600" cy="365125"/>
          </a:xfrm>
        </p:spPr>
        <p:txBody>
          <a:bodyPr/>
          <a:lstStyle/>
          <a:p>
            <a:fld id="{E3397946-748E-4B09-B8FF-4AE64D1FCEDA}" type="slidenum">
              <a:rPr lang="en-SG" smtClean="0"/>
              <a:pPr/>
              <a:t>20</a:t>
            </a:fld>
            <a:endParaRPr lang="en-SG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31576" y="2060848"/>
            <a:ext cx="4022417" cy="1417331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00239" y="1705242"/>
            <a:ext cx="4253754" cy="459324"/>
          </a:xfrm>
          <a:prstGeom prst="straightConnector1">
            <a:avLst/>
          </a:prstGeom>
          <a:ln w="19050" cap="flat" cmpd="sng" algn="ctr">
            <a:solidFill>
              <a:srgbClr val="A78C67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000239" y="2680477"/>
            <a:ext cx="4253754" cy="1833036"/>
          </a:xfrm>
          <a:prstGeom prst="straightConnector1">
            <a:avLst/>
          </a:prstGeom>
          <a:ln w="19050" cap="flat" cmpd="sng" algn="ctr">
            <a:solidFill>
              <a:srgbClr val="CA4487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51920" y="2320290"/>
            <a:ext cx="4536504" cy="2064218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22" y="6546830"/>
            <a:ext cx="49311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Garamond" panose="02020404030301010803" pitchFamily="18" charset="0"/>
              </a:rPr>
              <a:t>Source: ECB (SDW) MFI </a:t>
            </a:r>
            <a:r>
              <a:rPr lang="en-GB" sz="1600" dirty="0">
                <a:latin typeface="Garamond" panose="02020404030301010803" pitchFamily="18" charset="0"/>
              </a:rPr>
              <a:t>Interest Rate </a:t>
            </a:r>
            <a:r>
              <a:rPr lang="en-GB" sz="1600" dirty="0" smtClean="0">
                <a:latin typeface="Garamond" panose="02020404030301010803" pitchFamily="18" charset="0"/>
              </a:rPr>
              <a:t>Statistics</a:t>
            </a:r>
            <a:r>
              <a:rPr lang="en-GB" sz="1600" dirty="0" smtClean="0">
                <a:latin typeface="Garamond" panose="02020404030301010803" pitchFamily="18" charset="0"/>
              </a:rPr>
              <a:t>. </a:t>
            </a:r>
            <a:r>
              <a:rPr lang="en-GB" sz="1600" dirty="0" smtClean="0">
                <a:latin typeface="Garamond" panose="02020404030301010803" pitchFamily="18" charset="0"/>
                <a:hlinkClick r:id="rId6"/>
              </a:rPr>
              <a:t>Link</a:t>
            </a:r>
            <a:endParaRPr lang="en-GB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9" y="1621526"/>
            <a:ext cx="9002381" cy="5191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927" y="1638244"/>
            <a:ext cx="1594260" cy="2443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9348"/>
            <a:ext cx="7441976" cy="948680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latin typeface="Garamond" panose="02020404030301010803" pitchFamily="18" charset="0"/>
              </a:rPr>
              <a:t>2.4 Loan Interest Rates </a:t>
            </a:r>
            <a:r>
              <a:rPr lang="en-GB" sz="4000" b="1" dirty="0" smtClean="0">
                <a:latin typeface="Garamond" panose="02020404030301010803" pitchFamily="18" charset="0"/>
              </a:rPr>
              <a:t/>
            </a:r>
            <a:br>
              <a:rPr lang="en-GB" sz="4000" b="1" dirty="0" smtClean="0">
                <a:latin typeface="Garamond" panose="02020404030301010803" pitchFamily="18" charset="0"/>
              </a:rPr>
            </a:br>
            <a:r>
              <a:rPr lang="en-GB" sz="3600" b="1" u="sng" dirty="0" smtClean="0">
                <a:latin typeface="Garamond" panose="02020404030301010803" pitchFamily="18" charset="0"/>
              </a:rPr>
              <a:t>New Business (House Purchase)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810128" cy="5328592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Garamond" panose="02020404030301010803" pitchFamily="18" charset="0"/>
              </a:rPr>
              <a:t>Similar or faster response to ECB rate hikes than others…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4078"/>
            <a:ext cx="2133600" cy="365125"/>
          </a:xfrm>
        </p:spPr>
        <p:txBody>
          <a:bodyPr/>
          <a:lstStyle/>
          <a:p>
            <a:fld id="{E3397946-748E-4B09-B8FF-4AE64D1FCEDA}" type="slidenum">
              <a:rPr lang="en-SG" smtClean="0"/>
              <a:pPr/>
              <a:t>21</a:t>
            </a:fld>
            <a:endParaRPr lang="en-SG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31576" y="2132856"/>
            <a:ext cx="4022417" cy="108012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00239" y="1777250"/>
            <a:ext cx="4388185" cy="715646"/>
          </a:xfrm>
          <a:prstGeom prst="straightConnector1">
            <a:avLst/>
          </a:prstGeom>
          <a:ln w="19050" cap="flat" cmpd="sng" algn="ctr">
            <a:solidFill>
              <a:srgbClr val="A78C67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928685" y="4005064"/>
            <a:ext cx="4392293" cy="1288101"/>
          </a:xfrm>
          <a:prstGeom prst="straightConnector1">
            <a:avLst/>
          </a:prstGeom>
          <a:ln w="19050" cap="flat" cmpd="sng" algn="ctr">
            <a:solidFill>
              <a:srgbClr val="CA4487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58864" y="2577604"/>
            <a:ext cx="4529560" cy="1091399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18526" y="3259254"/>
            <a:ext cx="4190946" cy="685081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378" y="6522464"/>
            <a:ext cx="8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aramond" panose="02020404030301010803" pitchFamily="18" charset="0"/>
                <a:hlinkClick r:id="rId6"/>
              </a:rPr>
              <a:t>Source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42787"/>
            <a:ext cx="8886886" cy="5172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9348"/>
            <a:ext cx="7441976" cy="94868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latin typeface="Garamond" panose="02020404030301010803" pitchFamily="18" charset="0"/>
              </a:rPr>
              <a:t>2.4 Deposit Rates</a:t>
            </a:r>
            <a:br>
              <a:rPr lang="en-GB" sz="4000" b="1" dirty="0" smtClean="0">
                <a:latin typeface="Garamond" panose="02020404030301010803" pitchFamily="18" charset="0"/>
              </a:rPr>
            </a:br>
            <a:r>
              <a:rPr lang="en-GB" sz="3600" b="1" u="sng" dirty="0" smtClean="0">
                <a:latin typeface="Garamond" panose="02020404030301010803" pitchFamily="18" charset="0"/>
              </a:rPr>
              <a:t>Outstanding Amounts (2 years)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810128" cy="5328592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Garamond" panose="02020404030301010803" pitchFamily="18" charset="0"/>
              </a:rPr>
              <a:t>Slower response to ECB rate hikes than others…</a:t>
            </a:r>
            <a:endParaRPr lang="en-US" sz="2800" dirty="0" smtClean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153" y="1974197"/>
            <a:ext cx="1349439" cy="21499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4078"/>
            <a:ext cx="2133600" cy="365125"/>
          </a:xfrm>
        </p:spPr>
        <p:txBody>
          <a:bodyPr/>
          <a:lstStyle/>
          <a:p>
            <a:fld id="{E3397946-748E-4B09-B8FF-4AE64D1FCEDA}" type="slidenum">
              <a:rPr lang="en-SG" smtClean="0"/>
              <a:pPr/>
              <a:t>22</a:t>
            </a:fld>
            <a:endParaRPr lang="en-SG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13249" y="4005064"/>
            <a:ext cx="3631160" cy="2143156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13249" y="3664917"/>
            <a:ext cx="3640744" cy="1133992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13249" y="3069997"/>
            <a:ext cx="3770426" cy="553003"/>
          </a:xfrm>
          <a:prstGeom prst="straightConnector1">
            <a:avLst/>
          </a:prstGeom>
          <a:ln w="19050" cap="flat" cmpd="sng" algn="ctr">
            <a:solidFill>
              <a:srgbClr val="A78C67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13249" y="2139000"/>
            <a:ext cx="3640744" cy="196930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608457" y="3431809"/>
            <a:ext cx="3645536" cy="1012812"/>
          </a:xfrm>
          <a:prstGeom prst="straightConnector1">
            <a:avLst/>
          </a:prstGeom>
          <a:ln w="19050" cap="flat" cmpd="sng" algn="ctr">
            <a:solidFill>
              <a:srgbClr val="CA4487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378" y="6494078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Garamond" panose="02020404030301010803" pitchFamily="18" charset="0"/>
                <a:hlinkClick r:id="rId6"/>
              </a:rPr>
              <a:t>Source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92" y="1655041"/>
            <a:ext cx="8983329" cy="5153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9348"/>
            <a:ext cx="7441976" cy="94868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latin typeface="Garamond" panose="02020404030301010803" pitchFamily="18" charset="0"/>
              </a:rPr>
              <a:t>2.4 Deposit Rates</a:t>
            </a:r>
            <a:br>
              <a:rPr lang="en-GB" sz="4000" b="1" dirty="0" smtClean="0">
                <a:latin typeface="Garamond" panose="02020404030301010803" pitchFamily="18" charset="0"/>
              </a:rPr>
            </a:br>
            <a:r>
              <a:rPr lang="en-GB" sz="3600" b="1" u="sng" dirty="0" smtClean="0">
                <a:latin typeface="Garamond" panose="02020404030301010803" pitchFamily="18" charset="0"/>
              </a:rPr>
              <a:t>New Business (2 years)</a:t>
            </a:r>
            <a:endParaRPr lang="en-GB" sz="3600" b="1" u="sng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10128" cy="5256584"/>
          </a:xfrm>
        </p:spPr>
        <p:txBody>
          <a:bodyPr>
            <a:noAutofit/>
          </a:bodyPr>
          <a:lstStyle/>
          <a:p>
            <a:r>
              <a:rPr lang="en-GB" sz="2800" dirty="0">
                <a:latin typeface="Garamond" panose="02020404030301010803" pitchFamily="18" charset="0"/>
              </a:rPr>
              <a:t>Slower response to ECB rate hikes than others…</a:t>
            </a:r>
            <a:endParaRPr lang="en-US" sz="28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153" y="1974197"/>
            <a:ext cx="1349439" cy="21499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4078"/>
            <a:ext cx="2133600" cy="365125"/>
          </a:xfrm>
        </p:spPr>
        <p:txBody>
          <a:bodyPr/>
          <a:lstStyle/>
          <a:p>
            <a:fld id="{E3397946-748E-4B09-B8FF-4AE64D1FCEDA}" type="slidenum">
              <a:rPr lang="en-SG" smtClean="0"/>
              <a:pPr/>
              <a:t>23</a:t>
            </a:fld>
            <a:endParaRPr lang="en-SG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13249" y="4005064"/>
            <a:ext cx="3559151" cy="1368152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13249" y="3664917"/>
            <a:ext cx="3640744" cy="772195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13249" y="3069997"/>
            <a:ext cx="3775175" cy="431011"/>
          </a:xfrm>
          <a:prstGeom prst="straightConnector1">
            <a:avLst/>
          </a:prstGeom>
          <a:ln w="19050" cap="flat" cmpd="sng" algn="ctr">
            <a:solidFill>
              <a:srgbClr val="A78C67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608457" y="3431809"/>
            <a:ext cx="3645536" cy="233108"/>
          </a:xfrm>
          <a:prstGeom prst="straightConnector1">
            <a:avLst/>
          </a:prstGeom>
          <a:ln w="19050" cap="flat" cmpd="sng" algn="ctr">
            <a:solidFill>
              <a:srgbClr val="CA4487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11960" y="2441299"/>
            <a:ext cx="4176464" cy="54406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378" y="6494078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Garamond" panose="02020404030301010803" pitchFamily="18" charset="0"/>
                <a:hlinkClick r:id="rId6"/>
              </a:rPr>
              <a:t>Source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348"/>
            <a:ext cx="8090048" cy="94868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latin typeface="Garamond" panose="02020404030301010803" pitchFamily="18" charset="0"/>
              </a:rPr>
              <a:t>2.4 Interest Rates - Summary</a:t>
            </a:r>
            <a:endParaRPr lang="en-GB" sz="28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1012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u="sng" dirty="0">
                <a:latin typeface="Garamond" panose="02020404030301010803" pitchFamily="18" charset="0"/>
              </a:rPr>
              <a:t>Relative to recent interest rate increases by the </a:t>
            </a:r>
            <a:r>
              <a:rPr lang="en-GB" sz="2400" b="1" u="sng" dirty="0" smtClean="0">
                <a:latin typeface="Garamond" panose="02020404030301010803" pitchFamily="18" charset="0"/>
              </a:rPr>
              <a:t>ECB:</a:t>
            </a:r>
          </a:p>
          <a:p>
            <a:pPr marL="0" indent="0">
              <a:buNone/>
            </a:pPr>
            <a:endParaRPr lang="en-GB" sz="24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latin typeface="Garamond" panose="02020404030301010803" pitchFamily="18" charset="0"/>
              </a:rPr>
              <a:t>Deposit </a:t>
            </a:r>
            <a:r>
              <a:rPr lang="en-GB" sz="2400" b="1" u="sng" dirty="0">
                <a:latin typeface="Garamond" panose="02020404030301010803" pitchFamily="18" charset="0"/>
              </a:rPr>
              <a:t>rates: </a:t>
            </a:r>
          </a:p>
          <a:p>
            <a:pPr lvl="0"/>
            <a:r>
              <a:rPr lang="en-GB" sz="2400" dirty="0" smtClean="0">
                <a:latin typeface="Garamond" panose="02020404030301010803" pitchFamily="18" charset="0"/>
              </a:rPr>
              <a:t>We </a:t>
            </a:r>
            <a:r>
              <a:rPr lang="en-GB" sz="2400" dirty="0">
                <a:latin typeface="Garamond" panose="02020404030301010803" pitchFamily="18" charset="0"/>
              </a:rPr>
              <a:t>observe a rather </a:t>
            </a:r>
            <a:r>
              <a:rPr lang="en-GB" sz="2400" b="1" dirty="0">
                <a:latin typeface="Garamond" panose="02020404030301010803" pitchFamily="18" charset="0"/>
              </a:rPr>
              <a:t>“sticky” trend in Cyprus </a:t>
            </a:r>
            <a:r>
              <a:rPr lang="en-GB" sz="2400" dirty="0">
                <a:latin typeface="Garamond" panose="02020404030301010803" pitchFamily="18" charset="0"/>
              </a:rPr>
              <a:t>relative to </a:t>
            </a:r>
            <a:r>
              <a:rPr lang="en-GB" sz="2400" dirty="0" smtClean="0">
                <a:latin typeface="Garamond" panose="02020404030301010803" pitchFamily="18" charset="0"/>
              </a:rPr>
              <a:t>other Eurozone </a:t>
            </a:r>
            <a:r>
              <a:rPr lang="en-GB" sz="2400" dirty="0">
                <a:latin typeface="Garamond" panose="02020404030301010803" pitchFamily="18" charset="0"/>
              </a:rPr>
              <a:t>(EZ) </a:t>
            </a:r>
            <a:r>
              <a:rPr lang="en-GB" sz="2400" dirty="0" smtClean="0">
                <a:latin typeface="Garamond" panose="02020404030301010803" pitchFamily="18" charset="0"/>
              </a:rPr>
              <a:t>countries.</a:t>
            </a:r>
            <a:endParaRPr lang="en-GB" sz="2400" dirty="0">
              <a:latin typeface="Garamond" panose="02020404030301010803" pitchFamily="18" charset="0"/>
            </a:endParaRPr>
          </a:p>
          <a:p>
            <a:pPr lvl="0"/>
            <a:r>
              <a:rPr lang="en-GB" sz="2400" dirty="0">
                <a:latin typeface="Garamond" panose="02020404030301010803" pitchFamily="18" charset="0"/>
              </a:rPr>
              <a:t>Same trend for both outstanding amount and also new </a:t>
            </a:r>
            <a:r>
              <a:rPr lang="en-GB" sz="2400" dirty="0" smtClean="0">
                <a:latin typeface="Garamond" panose="02020404030301010803" pitchFamily="18" charset="0"/>
              </a:rPr>
              <a:t>business.</a:t>
            </a:r>
            <a:endParaRPr lang="en-GB" sz="2400" dirty="0">
              <a:latin typeface="Garamond" panose="02020404030301010803" pitchFamily="18" charset="0"/>
            </a:endParaRPr>
          </a:p>
          <a:p>
            <a:pPr lvl="0"/>
            <a:r>
              <a:rPr lang="en-GB" sz="2400" b="1" dirty="0" smtClean="0">
                <a:latin typeface="Garamond" panose="02020404030301010803" pitchFamily="18" charset="0"/>
              </a:rPr>
              <a:t>Deposit rates among the lowest in EZ.</a:t>
            </a:r>
            <a:endParaRPr lang="en-GB" sz="24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en-GB" sz="2400" b="1" u="sng" dirty="0">
                <a:latin typeface="Garamond" panose="02020404030301010803" pitchFamily="18" charset="0"/>
              </a:rPr>
              <a:t>Loan rates: </a:t>
            </a:r>
          </a:p>
          <a:p>
            <a:pPr lvl="0"/>
            <a:r>
              <a:rPr lang="en-GB" sz="2400" dirty="0">
                <a:latin typeface="Garamond" panose="02020404030301010803" pitchFamily="18" charset="0"/>
              </a:rPr>
              <a:t>We observe a rather </a:t>
            </a:r>
            <a:r>
              <a:rPr lang="en-GB" sz="2400" b="1" dirty="0">
                <a:latin typeface="Garamond" panose="02020404030301010803" pitchFamily="18" charset="0"/>
              </a:rPr>
              <a:t>“responsive” trend in </a:t>
            </a:r>
            <a:r>
              <a:rPr lang="en-GB" sz="2400" b="1" dirty="0" smtClean="0">
                <a:latin typeface="Garamond" panose="02020404030301010803" pitchFamily="18" charset="0"/>
              </a:rPr>
              <a:t>Cyprus.</a:t>
            </a:r>
            <a:endParaRPr lang="en-GB" sz="2400" dirty="0">
              <a:latin typeface="Garamond" panose="02020404030301010803" pitchFamily="18" charset="0"/>
            </a:endParaRPr>
          </a:p>
          <a:p>
            <a:pPr lvl="0"/>
            <a:r>
              <a:rPr lang="en-GB" sz="2400" dirty="0">
                <a:latin typeface="Garamond" panose="02020404030301010803" pitchFamily="18" charset="0"/>
              </a:rPr>
              <a:t>Trend is comparable to many other Eurozone (EZ) </a:t>
            </a:r>
            <a:r>
              <a:rPr lang="en-GB" sz="2400" dirty="0" smtClean="0">
                <a:latin typeface="Garamond" panose="02020404030301010803" pitchFamily="18" charset="0"/>
              </a:rPr>
              <a:t>countries.</a:t>
            </a:r>
            <a:endParaRPr lang="en-GB" sz="2400" dirty="0">
              <a:latin typeface="Garamond" panose="02020404030301010803" pitchFamily="18" charset="0"/>
            </a:endParaRPr>
          </a:p>
          <a:p>
            <a:pPr lvl="0"/>
            <a:r>
              <a:rPr lang="en-GB" sz="2400" b="1" dirty="0">
                <a:latin typeface="Garamond" panose="02020404030301010803" pitchFamily="18" charset="0"/>
              </a:rPr>
              <a:t>Loan Rates among the highest in </a:t>
            </a:r>
            <a:r>
              <a:rPr lang="en-GB" sz="2400" b="1" dirty="0" smtClean="0">
                <a:latin typeface="Garamond" panose="02020404030301010803" pitchFamily="18" charset="0"/>
              </a:rPr>
              <a:t>Europe.</a:t>
            </a:r>
            <a:endParaRPr lang="en-GB" sz="2400" b="1" dirty="0">
              <a:latin typeface="Garamond" panose="02020404030301010803" pitchFamily="18" charset="0"/>
            </a:endParaRPr>
          </a:p>
          <a:p>
            <a:pPr lvl="0"/>
            <a:r>
              <a:rPr lang="en-GB" sz="2400" dirty="0">
                <a:latin typeface="Garamond" panose="02020404030301010803" pitchFamily="18" charset="0"/>
              </a:rPr>
              <a:t>Same trend for both outstanding amount and also new </a:t>
            </a:r>
            <a:r>
              <a:rPr lang="en-GB" sz="2400" dirty="0" smtClean="0">
                <a:latin typeface="Garamond" panose="02020404030301010803" pitchFamily="18" charset="0"/>
              </a:rPr>
              <a:t>business.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24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4056"/>
            <a:ext cx="8594104" cy="94868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latin typeface="Garamond" panose="02020404030301010803" pitchFamily="18" charset="0"/>
              </a:rPr>
              <a:t>2.4 Why the deviations?</a:t>
            </a:r>
            <a:endParaRPr lang="en-GB" sz="28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1012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>
                <a:latin typeface="Garamond" panose="02020404030301010803" pitchFamily="18" charset="0"/>
              </a:rPr>
              <a:t>Why do we observe these deviations in interest rates in Cyprus vs. other EU countries?</a:t>
            </a:r>
          </a:p>
          <a:p>
            <a:pPr marL="0" indent="0">
              <a:buNone/>
            </a:pPr>
            <a:endParaRPr lang="en-GB" sz="2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800" b="1" dirty="0" smtClean="0">
                <a:latin typeface="Garamond" panose="02020404030301010803" pitchFamily="18" charset="0"/>
              </a:rPr>
              <a:t>Possible explanations:</a:t>
            </a:r>
          </a:p>
          <a:p>
            <a:r>
              <a:rPr lang="en-GB" sz="2800" dirty="0" smtClean="0">
                <a:latin typeface="Garamond" panose="02020404030301010803" pitchFamily="18" charset="0"/>
              </a:rPr>
              <a:t>Increased </a:t>
            </a:r>
            <a:r>
              <a:rPr lang="en-GB" sz="2800" dirty="0">
                <a:latin typeface="Garamond" panose="02020404030301010803" pitchFamily="18" charset="0"/>
              </a:rPr>
              <a:t>market concentration (low competition)?	</a:t>
            </a:r>
          </a:p>
          <a:p>
            <a:r>
              <a:rPr lang="en-GB" sz="2800" dirty="0" smtClean="0">
                <a:latin typeface="Garamond" panose="02020404030301010803" pitchFamily="18" charset="0"/>
              </a:rPr>
              <a:t>Excess Liquidity? 					</a:t>
            </a:r>
          </a:p>
          <a:p>
            <a:r>
              <a:rPr lang="en-GB" sz="2800" dirty="0" smtClean="0">
                <a:latin typeface="Garamond" panose="02020404030301010803" pitchFamily="18" charset="0"/>
              </a:rPr>
              <a:t>Are Cypriots more risk averse than others?		</a:t>
            </a:r>
          </a:p>
          <a:p>
            <a:r>
              <a:rPr lang="en-GB" sz="2800" dirty="0" smtClean="0">
                <a:latin typeface="Garamond" panose="02020404030301010803" pitchFamily="18" charset="0"/>
              </a:rPr>
              <a:t>Is it the low level of Trust self-reported by Cypriots?</a:t>
            </a:r>
          </a:p>
          <a:p>
            <a:endParaRPr lang="en-GB" sz="2800" dirty="0" smtClean="0">
              <a:latin typeface="Garamond" panose="02020404030301010803" pitchFamily="18" charset="0"/>
            </a:endParaRPr>
          </a:p>
          <a:p>
            <a:r>
              <a:rPr lang="en-GB" sz="2800" dirty="0" smtClean="0">
                <a:latin typeface="Garamond" panose="02020404030301010803" pitchFamily="18" charset="0"/>
              </a:rPr>
              <a:t>Any other reason?</a:t>
            </a:r>
          </a:p>
          <a:p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25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Question Mark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45501"/>
            <a:ext cx="817240" cy="849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348"/>
            <a:ext cx="8666112" cy="94868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latin typeface="Garamond" panose="02020404030301010803" pitchFamily="18" charset="0"/>
              </a:rPr>
              <a:t>Market Concentration?</a:t>
            </a:r>
            <a:endParaRPr lang="en-GB" sz="32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35857"/>
            <a:ext cx="8810128" cy="5256584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Share of largest 5 Credit Institutions: </a:t>
            </a:r>
            <a:r>
              <a:rPr lang="en-GB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</a:t>
            </a:r>
            <a:r>
              <a:rPr lang="en-GB" sz="2400" b="1" baseline="30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nd</a:t>
            </a:r>
            <a:r>
              <a:rPr lang="en-GB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most concentrated.</a:t>
            </a:r>
          </a:p>
          <a:p>
            <a:r>
              <a:rPr lang="en-GB" sz="2400" dirty="0" smtClean="0">
                <a:latin typeface="Garamond" panose="02020404030301010803" pitchFamily="18" charset="0"/>
              </a:rPr>
              <a:t>Source: Banking structural statistical indicators (2022</a:t>
            </a:r>
            <a:r>
              <a:rPr lang="en-GB" sz="2400" dirty="0" smtClean="0">
                <a:latin typeface="Garamond" panose="02020404030301010803" pitchFamily="18" charset="0"/>
              </a:rPr>
              <a:t>). </a:t>
            </a:r>
            <a:r>
              <a:rPr lang="en-GB" sz="2400" dirty="0" smtClean="0">
                <a:latin typeface="Garamond" panose="02020404030301010803" pitchFamily="18" charset="0"/>
                <a:hlinkClick r:id="rId4"/>
              </a:rPr>
              <a:t>Link</a:t>
            </a:r>
            <a:endParaRPr lang="en-GB" sz="1800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00366"/>
            <a:ext cx="2133600" cy="365125"/>
          </a:xfrm>
        </p:spPr>
        <p:txBody>
          <a:bodyPr/>
          <a:lstStyle/>
          <a:p>
            <a:fld id="{E3397946-748E-4B09-B8FF-4AE64D1FCEDA}" type="slidenum">
              <a:rPr lang="en-SG" smtClean="0"/>
              <a:pPr/>
              <a:t>26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56016"/>
            <a:ext cx="8686800" cy="5101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0857" y="2028553"/>
            <a:ext cx="1006346" cy="248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6421" y="2310293"/>
            <a:ext cx="1167235" cy="312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6798" y="2768892"/>
            <a:ext cx="1099698" cy="312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0359" y="3321859"/>
            <a:ext cx="902121" cy="285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2857" y="4524039"/>
            <a:ext cx="931209" cy="3259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0975" y="5680733"/>
            <a:ext cx="921505" cy="2126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6657" y="5013176"/>
            <a:ext cx="954075" cy="224488"/>
          </a:xfrm>
          <a:prstGeom prst="rect">
            <a:avLst/>
          </a:prstGeom>
        </p:spPr>
      </p:pic>
      <p:pic>
        <p:nvPicPr>
          <p:cNvPr id="19" name="Picture 18" descr="Check Mark Tick · Free vector graphic on Pixabay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6454"/>
            <a:ext cx="898624" cy="8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9" y="2061542"/>
            <a:ext cx="8446851" cy="4823842"/>
          </a:xfrm>
          <a:prstGeom prst="rect">
            <a:avLst/>
          </a:prstGeom>
        </p:spPr>
      </p:pic>
      <p:pic>
        <p:nvPicPr>
          <p:cNvPr id="15" name="Picture 14" descr="Question Mark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73" y="145501"/>
            <a:ext cx="1062042" cy="849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348"/>
            <a:ext cx="8666112" cy="94868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latin typeface="Garamond" panose="02020404030301010803" pitchFamily="18" charset="0"/>
              </a:rPr>
              <a:t>Is it Liquidity?</a:t>
            </a:r>
            <a:endParaRPr lang="en-GB" sz="32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35857"/>
            <a:ext cx="8810128" cy="5256584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Liquidity Coverage Ratio: </a:t>
            </a:r>
            <a:r>
              <a:rPr lang="en-GB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</a:t>
            </a:r>
            <a:r>
              <a:rPr lang="en-GB" sz="2400" b="1" baseline="30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nd</a:t>
            </a:r>
            <a:r>
              <a:rPr lang="en-GB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highest in Europe.</a:t>
            </a:r>
          </a:p>
          <a:p>
            <a:r>
              <a:rPr lang="en-GB" sz="2400" dirty="0" smtClean="0">
                <a:latin typeface="Garamond" panose="02020404030301010803" pitchFamily="18" charset="0"/>
              </a:rPr>
              <a:t>Source</a:t>
            </a:r>
            <a:r>
              <a:rPr lang="en-GB" sz="2400" dirty="0">
                <a:latin typeface="Garamond" panose="02020404030301010803" pitchFamily="18" charset="0"/>
              </a:rPr>
              <a:t>: Supervisory Banking Statistics (</a:t>
            </a:r>
            <a:r>
              <a:rPr lang="en-GB" sz="2400" dirty="0" smtClean="0">
                <a:latin typeface="Garamond" panose="02020404030301010803" pitchFamily="18" charset="0"/>
              </a:rPr>
              <a:t>2022</a:t>
            </a:r>
            <a:r>
              <a:rPr lang="en-GB" sz="2400" dirty="0" smtClean="0">
                <a:latin typeface="Garamond" panose="02020404030301010803" pitchFamily="18" charset="0"/>
              </a:rPr>
              <a:t>). </a:t>
            </a:r>
            <a:r>
              <a:rPr lang="en-GB" sz="2400" dirty="0" smtClean="0">
                <a:latin typeface="Garamond" panose="02020404030301010803" pitchFamily="18" charset="0"/>
                <a:hlinkClick r:id="rId5"/>
              </a:rPr>
              <a:t>Source</a:t>
            </a:r>
            <a:r>
              <a:rPr lang="en-GB" sz="2400" dirty="0" smtClean="0">
                <a:latin typeface="Garamond" panose="02020404030301010803" pitchFamily="18" charset="0"/>
              </a:rPr>
              <a:t> </a:t>
            </a:r>
            <a:endParaRPr lang="en-GB" sz="1800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00366"/>
            <a:ext cx="2133600" cy="365125"/>
          </a:xfrm>
        </p:spPr>
        <p:txBody>
          <a:bodyPr/>
          <a:lstStyle/>
          <a:p>
            <a:fld id="{E3397946-748E-4B09-B8FF-4AE64D1FCEDA}" type="slidenum">
              <a:rPr lang="en-SG" smtClean="0"/>
              <a:pPr/>
              <a:t>27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0392" y="4818584"/>
            <a:ext cx="1006346" cy="248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3468" y="3769840"/>
            <a:ext cx="1114624" cy="298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0931" y="4215810"/>
            <a:ext cx="1099698" cy="312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6383" y="3321859"/>
            <a:ext cx="902121" cy="285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91838" y="5134527"/>
            <a:ext cx="931209" cy="3259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4240" y="5847282"/>
            <a:ext cx="921505" cy="2126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07956" y="5528074"/>
            <a:ext cx="954075" cy="224488"/>
          </a:xfrm>
          <a:prstGeom prst="rect">
            <a:avLst/>
          </a:prstGeom>
        </p:spPr>
      </p:pic>
      <p:pic>
        <p:nvPicPr>
          <p:cNvPr id="8" name="Picture 7" descr="Check Mark Tick · Free vector graphic on Pixabay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454"/>
            <a:ext cx="898624" cy="882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30490" y="1897113"/>
            <a:ext cx="1209462" cy="183605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7596336" y="3890738"/>
            <a:ext cx="259108" cy="25834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uestion Mark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520"/>
            <a:ext cx="601216" cy="849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348"/>
            <a:ext cx="8522096" cy="765249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latin typeface="Garamond" panose="02020404030301010803" pitchFamily="18" charset="0"/>
              </a:rPr>
              <a:t>Are Cypriots more risk averse?</a:t>
            </a:r>
            <a:endParaRPr lang="en-GB" sz="28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28" y="759619"/>
            <a:ext cx="8810128" cy="5256584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Risk Aversion vs. Share of population holding risky assets.</a:t>
            </a:r>
          </a:p>
          <a:p>
            <a:r>
              <a:rPr lang="en-GB" sz="2400" dirty="0" smtClean="0">
                <a:latin typeface="Garamond" panose="02020404030301010803" pitchFamily="18" charset="0"/>
              </a:rPr>
              <a:t>Cypriots not very different from GR, </a:t>
            </a:r>
            <a:r>
              <a:rPr lang="en-GB" sz="2400" dirty="0" smtClean="0">
                <a:latin typeface="Garamond" panose="02020404030301010803" pitchFamily="18" charset="0"/>
              </a:rPr>
              <a:t>LT.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28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694941"/>
            <a:ext cx="7488832" cy="4902412"/>
          </a:xfrm>
          <a:prstGeom prst="rect">
            <a:avLst/>
          </a:prstGeom>
        </p:spPr>
      </p:pic>
      <p:pic>
        <p:nvPicPr>
          <p:cNvPr id="8" name="Picture 7" descr="File:RedX.svg - Wikimedia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85" y="31963"/>
            <a:ext cx="922707" cy="9227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88668"/>
            <a:ext cx="6619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Garamond" panose="02020404030301010803" pitchFamily="18" charset="0"/>
                <a:hlinkClick r:id="rId7"/>
              </a:rPr>
              <a:t>Figure 4 from </a:t>
            </a:r>
            <a:r>
              <a:rPr lang="en-GB" dirty="0" err="1">
                <a:latin typeface="Garamond" panose="02020404030301010803" pitchFamily="18" charset="0"/>
                <a:hlinkClick r:id="rId7"/>
              </a:rPr>
              <a:t>Bekhtiar</a:t>
            </a:r>
            <a:r>
              <a:rPr lang="en-GB" dirty="0">
                <a:latin typeface="Garamond" panose="02020404030301010803" pitchFamily="18" charset="0"/>
                <a:hlinkClick r:id="rId7"/>
              </a:rPr>
              <a:t>, </a:t>
            </a:r>
            <a:r>
              <a:rPr lang="en-GB" dirty="0" err="1">
                <a:latin typeface="Garamond" panose="02020404030301010803" pitchFamily="18" charset="0"/>
                <a:hlinkClick r:id="rId7"/>
              </a:rPr>
              <a:t>Fessler</a:t>
            </a:r>
            <a:r>
              <a:rPr lang="en-GB" dirty="0">
                <a:latin typeface="Garamond" panose="02020404030301010803" pitchFamily="18" charset="0"/>
                <a:hlinkClick r:id="rId7"/>
              </a:rPr>
              <a:t> and Lindner (2019)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5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 Mark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42" y="22473"/>
            <a:ext cx="1062042" cy="849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9348"/>
            <a:ext cx="7658000" cy="94868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Is it Trust?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29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" y="817337"/>
            <a:ext cx="8579296" cy="605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1750890"/>
            <a:ext cx="8147248" cy="2379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rot="20010037">
            <a:off x="2151570" y="871288"/>
            <a:ext cx="584066" cy="782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heck Mark Tick · Free vector graphic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454"/>
            <a:ext cx="898624" cy="8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472608"/>
          </a:xfrm>
        </p:spPr>
        <p:txBody>
          <a:bodyPr>
            <a:noAutofit/>
          </a:bodyPr>
          <a:lstStyle/>
          <a:p>
            <a:pPr algn="just"/>
            <a:endParaRPr lang="en-GB" sz="2800" dirty="0" smtClean="0">
              <a:latin typeface="Garamond" panose="02020404030301010803" pitchFamily="18" charset="0"/>
            </a:endParaRPr>
          </a:p>
          <a:p>
            <a:pPr algn="just"/>
            <a:r>
              <a:rPr lang="en-GB" sz="2800" dirty="0" smtClean="0">
                <a:latin typeface="Garamond" panose="02020404030301010803" pitchFamily="18" charset="0"/>
              </a:rPr>
              <a:t>Economic consequences of managing the pandemic.</a:t>
            </a:r>
          </a:p>
          <a:p>
            <a:pPr algn="just"/>
            <a:endParaRPr lang="en-GB" sz="2400" dirty="0" smtClean="0">
              <a:latin typeface="Garamond" panose="02020404030301010803" pitchFamily="18" charset="0"/>
            </a:endParaRPr>
          </a:p>
          <a:p>
            <a:pPr algn="just"/>
            <a:r>
              <a:rPr lang="en-GB" sz="2800" dirty="0" smtClean="0">
                <a:latin typeface="Garamond" panose="02020404030301010803" pitchFamily="18" charset="0"/>
              </a:rPr>
              <a:t>The Russian invasion of Ukraine.</a:t>
            </a:r>
          </a:p>
          <a:p>
            <a:pPr marL="457200" lvl="1" indent="0" algn="just">
              <a:buNone/>
            </a:pPr>
            <a:endParaRPr lang="en-GB" sz="2400" dirty="0" smtClean="0">
              <a:latin typeface="Garamond" panose="02020404030301010803" pitchFamily="18" charset="0"/>
            </a:endParaRPr>
          </a:p>
          <a:p>
            <a:pPr algn="just"/>
            <a:r>
              <a:rPr lang="en-GB" sz="2800" dirty="0" smtClean="0">
                <a:latin typeface="Garamond" panose="02020404030301010803" pitchFamily="18" charset="0"/>
              </a:rPr>
              <a:t>Banking “incidents” in the US and Europe</a:t>
            </a:r>
          </a:p>
          <a:p>
            <a:pPr lvl="1" algn="just"/>
            <a:r>
              <a:rPr lang="en-GB" sz="2400" dirty="0" smtClean="0">
                <a:latin typeface="Garamond" panose="02020404030301010803" pitchFamily="18" charset="0"/>
              </a:rPr>
              <a:t>Silicon Valley Bank (SVB)</a:t>
            </a:r>
          </a:p>
          <a:p>
            <a:pPr lvl="1" algn="just"/>
            <a:r>
              <a:rPr lang="en-GB" sz="2400" dirty="0" smtClean="0">
                <a:latin typeface="Garamond" panose="02020404030301010803" pitchFamily="18" charset="0"/>
              </a:rPr>
              <a:t>Signature Bank</a:t>
            </a:r>
          </a:p>
          <a:p>
            <a:pPr lvl="1" algn="just"/>
            <a:r>
              <a:rPr lang="en-GB" sz="2400" dirty="0" smtClean="0">
                <a:latin typeface="Garamond" panose="02020404030301010803" pitchFamily="18" charset="0"/>
              </a:rPr>
              <a:t>First Republic Bank</a:t>
            </a:r>
          </a:p>
          <a:p>
            <a:pPr lvl="1" algn="just"/>
            <a:r>
              <a:rPr lang="en-GB" sz="2400" dirty="0" smtClean="0">
                <a:latin typeface="Garamond" panose="02020404030301010803" pitchFamily="18" charset="0"/>
              </a:rPr>
              <a:t>Credit Suisse </a:t>
            </a:r>
          </a:p>
          <a:p>
            <a:pPr marL="0" indent="0" algn="just">
              <a:buNone/>
            </a:pPr>
            <a:endParaRPr lang="en-GB" sz="2800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n-GB" sz="2800" dirty="0">
              <a:latin typeface="Garamond" panose="02020404030301010803" pitchFamily="18" charset="0"/>
            </a:endParaRPr>
          </a:p>
          <a:p>
            <a:pPr algn="just"/>
            <a:endParaRPr lang="en-GB" sz="2800" dirty="0">
              <a:latin typeface="Garamond" panose="02020404030301010803" pitchFamily="18" charset="0"/>
            </a:endParaRPr>
          </a:p>
          <a:p>
            <a:pPr algn="just"/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348"/>
            <a:ext cx="8090048" cy="94868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1.1 Pandemic/Russian Invasion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3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" y="34341"/>
            <a:ext cx="1730311" cy="4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48"/>
            <a:ext cx="9133656" cy="94868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latin typeface="Garamond" panose="02020404030301010803" pitchFamily="18" charset="0"/>
              </a:rPr>
              <a:t>2.5 Digitization</a:t>
            </a:r>
            <a:endParaRPr lang="en-GB" sz="3600" b="1" u="sng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10128" cy="5256584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We observe significant efforts from banks to adopt digitization.</a:t>
            </a:r>
          </a:p>
          <a:p>
            <a:endParaRPr lang="en-GB" sz="24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Bank fees should be used as a way to motivate digitization.</a:t>
            </a:r>
          </a:p>
          <a:p>
            <a:endParaRPr lang="en-GB" sz="24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But we still observe:</a:t>
            </a:r>
          </a:p>
          <a:p>
            <a:pPr lvl="1"/>
            <a:r>
              <a:rPr lang="en-GB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Annual Fees on basic debit cards</a:t>
            </a:r>
          </a:p>
          <a:p>
            <a:pPr lvl="1"/>
            <a:r>
              <a:rPr lang="en-GB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Annual Fees on basic bank accounts.</a:t>
            </a:r>
          </a:p>
          <a:p>
            <a:pPr lvl="1"/>
            <a:r>
              <a:rPr lang="en-GB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Annual Fees for “account maintenance” </a:t>
            </a:r>
          </a:p>
          <a:p>
            <a:pPr lvl="1"/>
            <a:r>
              <a:rPr lang="en-GB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Increases in the above fees over time.			 </a:t>
            </a:r>
          </a:p>
          <a:p>
            <a:endParaRPr lang="en-GB" sz="24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How are the above encouraging digitization?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30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740" y="3624868"/>
            <a:ext cx="802172" cy="756146"/>
          </a:xfrm>
          <a:prstGeom prst="rect">
            <a:avLst/>
          </a:prstGeom>
        </p:spPr>
      </p:pic>
      <p:pic>
        <p:nvPicPr>
          <p:cNvPr id="9" name="Picture 8" descr="Check Mark Tick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992" y="1124744"/>
            <a:ext cx="624839" cy="613757"/>
          </a:xfrm>
          <a:prstGeom prst="rect">
            <a:avLst/>
          </a:prstGeom>
        </p:spPr>
      </p:pic>
      <p:pic>
        <p:nvPicPr>
          <p:cNvPr id="10" name="Picture 9" descr="Check Mark Tick · Free vector graphic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46" y="2060848"/>
            <a:ext cx="585986" cy="5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48"/>
            <a:ext cx="9133656" cy="94868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latin typeface="Garamond" panose="02020404030301010803" pitchFamily="18" charset="0"/>
              </a:rPr>
              <a:t>2.5 Digitization</a:t>
            </a:r>
            <a:endParaRPr lang="en-GB" sz="3600" b="1" u="sng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10128" cy="5256584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At the same time, how can digitization proceed without significant improvement in </a:t>
            </a:r>
            <a:r>
              <a:rPr lang="en-GB" sz="2400" b="1" u="sng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financial literacy through financial education</a:t>
            </a:r>
            <a:r>
              <a:rPr lang="en-GB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GB" sz="24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en-GB" sz="24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Suggestion:</a:t>
            </a:r>
          </a:p>
          <a:p>
            <a:pPr lvl="1"/>
            <a:r>
              <a:rPr lang="en-GB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Why not allocate some bank employees to train customers a few days per year? </a:t>
            </a:r>
          </a:p>
          <a:p>
            <a:pPr lvl="1"/>
            <a:r>
              <a:rPr lang="en-GB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This could happen at schools, universities, and/or other public events scheduled for retired people, unemployed people and others who might want to learn e-banking.</a:t>
            </a:r>
          </a:p>
          <a:p>
            <a:endParaRPr lang="en-GB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31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pic>
        <p:nvPicPr>
          <p:cNvPr id="9" name="Picture 8" descr="Idea Symbol Innovation · Free image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83" y="2338800"/>
            <a:ext cx="2450189" cy="13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8" y="104056"/>
            <a:ext cx="9100278" cy="94868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latin typeface="Garamond" panose="02020404030301010803" pitchFamily="18" charset="0"/>
              </a:rPr>
              <a:t>Conclusions</a:t>
            </a:r>
            <a:endParaRPr lang="en-GB" sz="28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72" y="987872"/>
            <a:ext cx="881012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Garamond" panose="02020404030301010803" pitchFamily="18" charset="0"/>
              </a:rPr>
              <a:t>Cypriot Banks </a:t>
            </a:r>
            <a:r>
              <a:rPr lang="en-GB" sz="2800" dirty="0">
                <a:latin typeface="Garamond" panose="02020404030301010803" pitchFamily="18" charset="0"/>
              </a:rPr>
              <a:t>operate in an environment </a:t>
            </a:r>
            <a:r>
              <a:rPr lang="en-GB" sz="2800" dirty="0" smtClean="0">
                <a:latin typeface="Garamond" panose="02020404030301010803" pitchFamily="18" charset="0"/>
              </a:rPr>
              <a:t>with:</a:t>
            </a:r>
            <a:endParaRPr lang="en-GB" sz="2800" dirty="0">
              <a:latin typeface="Garamond" panose="02020404030301010803" pitchFamily="18" charset="0"/>
            </a:endParaRPr>
          </a:p>
          <a:p>
            <a:pPr lvl="0"/>
            <a:r>
              <a:rPr lang="en-GB" sz="2800" dirty="0">
                <a:latin typeface="Garamond" panose="02020404030301010803" pitchFamily="18" charset="0"/>
              </a:rPr>
              <a:t>The lowest Trust level self-reported across Europe</a:t>
            </a:r>
          </a:p>
          <a:p>
            <a:pPr lvl="0"/>
            <a:r>
              <a:rPr lang="en-GB" sz="2800" dirty="0">
                <a:latin typeface="Garamond" panose="02020404030301010803" pitchFamily="18" charset="0"/>
              </a:rPr>
              <a:t>The </a:t>
            </a:r>
            <a:r>
              <a:rPr lang="en-GB" sz="2800" dirty="0" smtClean="0">
                <a:latin typeface="Garamond" panose="02020404030301010803" pitchFamily="18" charset="0"/>
              </a:rPr>
              <a:t>3</a:t>
            </a:r>
            <a:r>
              <a:rPr lang="en-GB" sz="2800" baseline="30000" dirty="0" smtClean="0">
                <a:latin typeface="Garamond" panose="02020404030301010803" pitchFamily="18" charset="0"/>
              </a:rPr>
              <a:t>rd</a:t>
            </a:r>
            <a:r>
              <a:rPr lang="en-GB" sz="2800" dirty="0" smtClean="0">
                <a:latin typeface="Garamond" panose="02020404030301010803" pitchFamily="18" charset="0"/>
              </a:rPr>
              <a:t> lowest </a:t>
            </a:r>
            <a:r>
              <a:rPr lang="en-GB" sz="2800" dirty="0">
                <a:latin typeface="Garamond" panose="02020404030301010803" pitchFamily="18" charset="0"/>
              </a:rPr>
              <a:t>Transparency score as perceived by </a:t>
            </a:r>
            <a:r>
              <a:rPr lang="en-GB" sz="2800" dirty="0" smtClean="0">
                <a:latin typeface="Garamond" panose="02020404030301010803" pitchFamily="18" charset="0"/>
              </a:rPr>
              <a:t>non-Cypriot, experts on Transparency</a:t>
            </a:r>
            <a:endParaRPr lang="en-GB" sz="2800" dirty="0">
              <a:latin typeface="Garamond" panose="02020404030301010803" pitchFamily="18" charset="0"/>
            </a:endParaRPr>
          </a:p>
          <a:p>
            <a:pPr lvl="0"/>
            <a:r>
              <a:rPr lang="en-GB" sz="2800" dirty="0">
                <a:latin typeface="Garamond" panose="02020404030301010803" pitchFamily="18" charset="0"/>
              </a:rPr>
              <a:t>At least 4 major bank “closures” in the past </a:t>
            </a:r>
            <a:r>
              <a:rPr lang="en-GB" sz="2800" dirty="0" smtClean="0">
                <a:latin typeface="Garamond" panose="02020404030301010803" pitchFamily="18" charset="0"/>
              </a:rPr>
              <a:t>decade.</a:t>
            </a:r>
          </a:p>
          <a:p>
            <a:pPr lvl="0"/>
            <a:endParaRPr lang="en-GB" sz="2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Garamond" panose="02020404030301010803" pitchFamily="18" charset="0"/>
              </a:rPr>
              <a:t>Yet, they have </a:t>
            </a:r>
            <a:r>
              <a:rPr lang="en-GB" sz="2800" u="sng" dirty="0">
                <a:latin typeface="Garamond" panose="02020404030301010803" pitchFamily="18" charset="0"/>
              </a:rPr>
              <a:t>improved significantly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smtClean="0">
                <a:latin typeface="Garamond" panose="02020404030301010803" pitchFamily="18" charset="0"/>
              </a:rPr>
              <a:t>on:</a:t>
            </a:r>
            <a:endParaRPr lang="en-GB" sz="2800" dirty="0">
              <a:latin typeface="Garamond" panose="02020404030301010803" pitchFamily="18" charset="0"/>
            </a:endParaRPr>
          </a:p>
          <a:p>
            <a:pPr lvl="0"/>
            <a:r>
              <a:rPr lang="en-GB" sz="2800" dirty="0">
                <a:latin typeface="Garamond" panose="02020404030301010803" pitchFamily="18" charset="0"/>
              </a:rPr>
              <a:t>Corporate governance</a:t>
            </a:r>
          </a:p>
          <a:p>
            <a:pPr lvl="0"/>
            <a:r>
              <a:rPr lang="en-GB" sz="2800" dirty="0">
                <a:latin typeface="Garamond" panose="02020404030301010803" pitchFamily="18" charset="0"/>
              </a:rPr>
              <a:t>Asset Quality</a:t>
            </a:r>
          </a:p>
          <a:p>
            <a:pPr lvl="0"/>
            <a:r>
              <a:rPr lang="en-GB" sz="2800" dirty="0">
                <a:latin typeface="Garamond" panose="02020404030301010803" pitchFamily="18" charset="0"/>
              </a:rPr>
              <a:t>Capital Adequacy</a:t>
            </a:r>
          </a:p>
          <a:p>
            <a:pPr lvl="0"/>
            <a:r>
              <a:rPr lang="en-GB" sz="2800" dirty="0">
                <a:latin typeface="Garamond" panose="02020404030301010803" pitchFamily="18" charset="0"/>
              </a:rPr>
              <a:t>Anti-Money Laundering and </a:t>
            </a:r>
            <a:r>
              <a:rPr lang="en-GB" sz="2800" dirty="0" smtClean="0">
                <a:latin typeface="Garamond" panose="02020404030301010803" pitchFamily="18" charset="0"/>
              </a:rPr>
              <a:t>Compliance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32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8" y="104056"/>
            <a:ext cx="9100278" cy="94868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latin typeface="Garamond" panose="02020404030301010803" pitchFamily="18" charset="0"/>
              </a:rPr>
              <a:t>Conclusions</a:t>
            </a:r>
            <a:endParaRPr lang="en-GB" sz="28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1012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>
                <a:latin typeface="Garamond" panose="02020404030301010803" pitchFamily="18" charset="0"/>
              </a:rPr>
              <a:t>Challenges </a:t>
            </a:r>
            <a:r>
              <a:rPr lang="en-GB" sz="2800" b="1" dirty="0">
                <a:latin typeface="Garamond" panose="02020404030301010803" pitchFamily="18" charset="0"/>
              </a:rPr>
              <a:t>ahead</a:t>
            </a:r>
            <a:r>
              <a:rPr lang="en-GB" sz="2800" b="1" dirty="0" smtClean="0">
                <a:latin typeface="Garamond" panose="02020404030301010803" pitchFamily="18" charset="0"/>
              </a:rPr>
              <a:t>:</a:t>
            </a:r>
          </a:p>
          <a:p>
            <a:pPr lvl="0"/>
            <a:r>
              <a:rPr lang="en-GB" sz="2800" dirty="0" smtClean="0">
                <a:latin typeface="Garamond" panose="02020404030301010803" pitchFamily="18" charset="0"/>
              </a:rPr>
              <a:t>Interest Rates</a:t>
            </a:r>
          </a:p>
          <a:p>
            <a:pPr lvl="0"/>
            <a:r>
              <a:rPr lang="en-GB" sz="2800" dirty="0" smtClean="0">
                <a:latin typeface="Garamond" panose="02020404030301010803" pitchFamily="18" charset="0"/>
              </a:rPr>
              <a:t>Liquidity Management</a:t>
            </a:r>
          </a:p>
          <a:p>
            <a:pPr lvl="0"/>
            <a:r>
              <a:rPr lang="en-GB" sz="2800" dirty="0" smtClean="0">
                <a:latin typeface="Garamond" panose="02020404030301010803" pitchFamily="18" charset="0"/>
              </a:rPr>
              <a:t>Optimizing </a:t>
            </a:r>
            <a:r>
              <a:rPr lang="en-GB" sz="2800" dirty="0">
                <a:latin typeface="Garamond" panose="02020404030301010803" pitchFamily="18" charset="0"/>
              </a:rPr>
              <a:t>Asset and Liability </a:t>
            </a:r>
            <a:r>
              <a:rPr lang="en-GB" sz="2800" dirty="0" smtClean="0">
                <a:latin typeface="Garamond" panose="02020404030301010803" pitchFamily="18" charset="0"/>
              </a:rPr>
              <a:t>Management</a:t>
            </a:r>
          </a:p>
          <a:p>
            <a:pPr lvl="0"/>
            <a:r>
              <a:rPr lang="en-GB" sz="2800" dirty="0" smtClean="0">
                <a:latin typeface="Garamond" panose="02020404030301010803" pitchFamily="18" charset="0"/>
              </a:rPr>
              <a:t>Digitization </a:t>
            </a:r>
            <a:r>
              <a:rPr lang="en-GB" sz="2800" dirty="0">
                <a:latin typeface="Garamond" panose="02020404030301010803" pitchFamily="18" charset="0"/>
              </a:rPr>
              <a:t>&amp; Financial </a:t>
            </a:r>
            <a:r>
              <a:rPr lang="en-GB" sz="2800" dirty="0" smtClean="0">
                <a:latin typeface="Garamond" panose="02020404030301010803" pitchFamily="18" charset="0"/>
              </a:rPr>
              <a:t>Education</a:t>
            </a:r>
          </a:p>
          <a:p>
            <a:pPr lvl="0"/>
            <a:r>
              <a:rPr lang="en-GB" sz="2800" dirty="0" smtClean="0">
                <a:latin typeface="Garamond" panose="02020404030301010803" pitchFamily="18" charset="0"/>
              </a:rPr>
              <a:t>ESG</a:t>
            </a:r>
            <a:endParaRPr lang="en-GB" sz="2800" dirty="0">
              <a:latin typeface="Garamond" panose="02020404030301010803" pitchFamily="18" charset="0"/>
            </a:endParaRPr>
          </a:p>
          <a:p>
            <a:pPr marL="0" lvl="0" indent="0">
              <a:buNone/>
            </a:pPr>
            <a:endParaRPr lang="en-GB" sz="2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33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page </a:t>
            </a:r>
            <a:fld id="{E282F266-4439-45FC-9199-0D62DD50972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251520" y="1399307"/>
            <a:ext cx="8640960" cy="4929336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1200"/>
              </a:spcAft>
            </a:pPr>
            <a:r>
              <a:rPr lang="en-SG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Contact:		Andreas Milidonis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1200"/>
              </a:spcAft>
            </a:pP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Andreas.Milidonis@ucy.ac.cy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 number:	+357 22 89 3626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Web:		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http://amilidonis.com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1200"/>
              </a:spcAft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Twitter: 	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A_Milidonis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1200"/>
              </a:spcAft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1200"/>
              </a:spcAft>
            </a:pPr>
            <a:endParaRPr lang="en-S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</a:pPr>
            <a:endParaRPr lang="en-S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797152"/>
            <a:ext cx="74305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6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ick, man, climbing, orange, bar graph, refugees, economic migrant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39" y="19347"/>
            <a:ext cx="1959753" cy="1959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8" y="19348"/>
            <a:ext cx="9110622" cy="948680"/>
          </a:xfrm>
        </p:spPr>
        <p:txBody>
          <a:bodyPr>
            <a:normAutofit/>
          </a:bodyPr>
          <a:lstStyle/>
          <a:p>
            <a:r>
              <a:rPr lang="en-GB" sz="3600" b="1" u="sng" dirty="0" smtClean="0">
                <a:latin typeface="Garamond" panose="02020404030301010803" pitchFamily="18" charset="0"/>
              </a:rPr>
              <a:t>1.2 Anti Money Laundering</a:t>
            </a:r>
            <a:endParaRPr lang="en-GB" sz="3600" b="1" u="sng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10128" cy="5472608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Significant progress made since 2013.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But more work to be done.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4</a:t>
            </a:fld>
            <a:endParaRPr lang="en-S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72" y="2613454"/>
            <a:ext cx="4354342" cy="38959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88024" y="2613454"/>
            <a:ext cx="43251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 smtClean="0">
                <a:latin typeface="Garamond" panose="02020404030301010803" pitchFamily="18" charset="0"/>
              </a:rPr>
              <a:t>Moneyval</a:t>
            </a:r>
            <a:r>
              <a:rPr lang="en-GB" sz="3200" b="1" dirty="0" smtClean="0">
                <a:latin typeface="Garamond" panose="02020404030301010803" pitchFamily="18" charset="0"/>
              </a:rPr>
              <a:t> (2019)</a:t>
            </a:r>
            <a:endParaRPr lang="en-GB" sz="3200" b="1" dirty="0">
              <a:latin typeface="Garamond" panose="02020404030301010803" pitchFamily="18" charset="0"/>
            </a:endParaRPr>
          </a:p>
          <a:p>
            <a:pPr algn="ctr"/>
            <a:endParaRPr lang="en-GB" sz="2800" dirty="0">
              <a:latin typeface="Garamond" panose="02020404030301010803" pitchFamily="18" charset="0"/>
            </a:endParaRPr>
          </a:p>
          <a:p>
            <a:pPr algn="ctr"/>
            <a:r>
              <a:rPr lang="en-GB" sz="2800" dirty="0">
                <a:latin typeface="Garamond" panose="02020404030301010803" pitchFamily="18" charset="0"/>
                <a:hlinkClick r:id="rId6"/>
              </a:rPr>
              <a:t>https://rm.coe.int/anti-money-laundering-and-counter-terrorist-financing-measures-cyprus-/16809c3c47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89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ick, man, climbing, orange, bar graph, refugees, economic migrant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39" y="19347"/>
            <a:ext cx="1959753" cy="1959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348"/>
            <a:ext cx="8964488" cy="948680"/>
          </a:xfrm>
        </p:spPr>
        <p:txBody>
          <a:bodyPr>
            <a:normAutofit/>
          </a:bodyPr>
          <a:lstStyle/>
          <a:p>
            <a:r>
              <a:rPr lang="en-GB" sz="3600" b="1" u="sng" dirty="0" smtClean="0">
                <a:latin typeface="Garamond" panose="02020404030301010803" pitchFamily="18" charset="0"/>
              </a:rPr>
              <a:t>1.2 Anti Money Laundering</a:t>
            </a:r>
            <a:endParaRPr lang="en-GB" sz="3600" b="1" u="sng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10128" cy="5472608"/>
          </a:xfrm>
        </p:spPr>
        <p:txBody>
          <a:bodyPr>
            <a:noAutofit/>
          </a:bodyPr>
          <a:lstStyle/>
          <a:p>
            <a:r>
              <a:rPr lang="en-GB" b="1" dirty="0" err="1" smtClean="0">
                <a:latin typeface="Garamond" panose="02020404030301010803" pitchFamily="18" charset="0"/>
              </a:rPr>
              <a:t>Moneyval</a:t>
            </a:r>
            <a:r>
              <a:rPr lang="en-GB" b="1" dirty="0" smtClean="0">
                <a:latin typeface="Garamond" panose="02020404030301010803" pitchFamily="18" charset="0"/>
              </a:rPr>
              <a:t> (2019), p.108: </a:t>
            </a:r>
          </a:p>
          <a:p>
            <a:endParaRPr lang="en-GB" b="1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n-GB" sz="2800" dirty="0" smtClean="0">
                <a:latin typeface="Garamond" panose="02020404030301010803" pitchFamily="18" charset="0"/>
              </a:rPr>
              <a:t>“Overall</a:t>
            </a:r>
            <a:r>
              <a:rPr lang="en-GB" sz="2800" dirty="0">
                <a:latin typeface="Garamond" panose="02020404030301010803" pitchFamily="18" charset="0"/>
              </a:rPr>
              <a:t>, this </a:t>
            </a:r>
            <a:r>
              <a:rPr lang="en-GB" sz="2800" u="sng" dirty="0">
                <a:latin typeface="Garamond" panose="02020404030301010803" pitchFamily="18" charset="0"/>
              </a:rPr>
              <a:t>ML/TF risk mitigation activity appears to represent a conscious, </a:t>
            </a:r>
            <a:r>
              <a:rPr lang="en-GB" sz="2800" u="sng" dirty="0" smtClean="0">
                <a:latin typeface="Garamond" panose="02020404030301010803" pitchFamily="18" charset="0"/>
              </a:rPr>
              <a:t>strenuous effort </a:t>
            </a:r>
            <a:r>
              <a:rPr lang="en-GB" sz="2800" u="sng" dirty="0">
                <a:latin typeface="Garamond" panose="02020404030301010803" pitchFamily="18" charset="0"/>
              </a:rPr>
              <a:t>by Cyprus banks to clearly improve their compliance with the established </a:t>
            </a:r>
            <a:r>
              <a:rPr lang="en-GB" sz="2800" u="sng" dirty="0" smtClean="0">
                <a:latin typeface="Garamond" panose="02020404030301010803" pitchFamily="18" charset="0"/>
              </a:rPr>
              <a:t>regulatory framework</a:t>
            </a:r>
            <a:r>
              <a:rPr lang="en-GB" sz="2800" u="sng" dirty="0">
                <a:latin typeface="Garamond" panose="02020404030301010803" pitchFamily="18" charset="0"/>
              </a:rPr>
              <a:t>, and the public perception of such compliance</a:t>
            </a:r>
            <a:r>
              <a:rPr lang="en-GB" sz="2800" dirty="0">
                <a:latin typeface="Garamond" panose="02020404030301010803" pitchFamily="18" charset="0"/>
              </a:rPr>
              <a:t>. While still a work in progress and </a:t>
            </a:r>
            <a:r>
              <a:rPr lang="en-GB" sz="2800" dirty="0" smtClean="0">
                <a:latin typeface="Garamond" panose="02020404030301010803" pitchFamily="18" charset="0"/>
              </a:rPr>
              <a:t>not uniformly </a:t>
            </a:r>
            <a:r>
              <a:rPr lang="en-GB" sz="2800" dirty="0">
                <a:latin typeface="Garamond" panose="02020404030301010803" pitchFamily="18" charset="0"/>
              </a:rPr>
              <a:t>successful, overall this effort has had remarkable results</a:t>
            </a:r>
            <a:r>
              <a:rPr lang="en-GB" sz="2800" dirty="0" smtClean="0">
                <a:latin typeface="Garamond" panose="02020404030301010803" pitchFamily="18" charset="0"/>
              </a:rPr>
              <a:t>.</a:t>
            </a:r>
          </a:p>
          <a:p>
            <a:pPr marL="0" indent="0" algn="just">
              <a:buNone/>
            </a:pPr>
            <a:endParaRPr lang="en-GB" sz="2800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n-GB" sz="2800" u="sng" dirty="0" smtClean="0">
                <a:latin typeface="Garamond" panose="02020404030301010803" pitchFamily="18" charset="0"/>
              </a:rPr>
              <a:t>Examination </a:t>
            </a:r>
            <a:r>
              <a:rPr lang="en-GB" sz="2800" u="sng" dirty="0">
                <a:latin typeface="Garamond" panose="02020404030301010803" pitchFamily="18" charset="0"/>
              </a:rPr>
              <a:t>results tend </a:t>
            </a:r>
            <a:r>
              <a:rPr lang="en-GB" sz="2800" u="sng" dirty="0" smtClean="0">
                <a:latin typeface="Garamond" panose="02020404030301010803" pitchFamily="18" charset="0"/>
              </a:rPr>
              <a:t>to confirm </a:t>
            </a:r>
            <a:r>
              <a:rPr lang="en-GB" sz="2800" u="sng" dirty="0">
                <a:latin typeface="Garamond" panose="02020404030301010803" pitchFamily="18" charset="0"/>
              </a:rPr>
              <a:t>that banks are taking more, and more effective ML/TF risk mitigation steps than they did </a:t>
            </a:r>
            <a:r>
              <a:rPr lang="en-GB" sz="2800" u="sng" dirty="0" smtClean="0">
                <a:latin typeface="Garamond" panose="02020404030301010803" pitchFamily="18" charset="0"/>
              </a:rPr>
              <a:t>in the </a:t>
            </a:r>
            <a:r>
              <a:rPr lang="en-GB" sz="2800" u="sng" dirty="0">
                <a:latin typeface="Garamond" panose="02020404030301010803" pitchFamily="18" charset="0"/>
              </a:rPr>
              <a:t>2013-2016 examination cycle</a:t>
            </a:r>
            <a:r>
              <a:rPr lang="en-GB" sz="2800" dirty="0" smtClean="0">
                <a:latin typeface="Garamond" panose="02020404030301010803" pitchFamily="18" charset="0"/>
              </a:rPr>
              <a:t>.”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52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348"/>
            <a:ext cx="8820472" cy="948680"/>
          </a:xfrm>
        </p:spPr>
        <p:txBody>
          <a:bodyPr>
            <a:normAutofit/>
          </a:bodyPr>
          <a:lstStyle/>
          <a:p>
            <a:r>
              <a:rPr lang="en-GB" sz="3600" b="1" u="sng" dirty="0" smtClean="0">
                <a:latin typeface="Garamond" panose="02020404030301010803" pitchFamily="18" charset="0"/>
              </a:rPr>
              <a:t>1.2 Anti-Money Laundering</a:t>
            </a:r>
            <a:endParaRPr lang="en-GB" sz="3600" b="1" u="sng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10128" cy="5472608"/>
          </a:xfrm>
        </p:spPr>
        <p:txBody>
          <a:bodyPr>
            <a:noAutofit/>
          </a:bodyPr>
          <a:lstStyle/>
          <a:p>
            <a:r>
              <a:rPr lang="en-GB" b="1" u="sng" dirty="0" smtClean="0">
                <a:latin typeface="Garamond" panose="02020404030301010803" pitchFamily="18" charset="0"/>
              </a:rPr>
              <a:t>US and UK Sanctions </a:t>
            </a:r>
            <a:r>
              <a:rPr lang="en-GB" b="1" u="sng" dirty="0">
                <a:latin typeface="Garamond" panose="02020404030301010803" pitchFamily="18" charset="0"/>
              </a:rPr>
              <a:t>(April 2023</a:t>
            </a:r>
            <a:r>
              <a:rPr lang="en-GB" b="1" u="sng" dirty="0" smtClean="0">
                <a:latin typeface="Garamond" panose="02020404030301010803" pitchFamily="18" charset="0"/>
              </a:rPr>
              <a:t>):</a:t>
            </a:r>
            <a:r>
              <a:rPr lang="en-GB" b="1" dirty="0" smtClean="0">
                <a:latin typeface="Garamond" panose="02020404030301010803" pitchFamily="18" charset="0"/>
              </a:rPr>
              <a:t> </a:t>
            </a:r>
            <a:r>
              <a:rPr lang="en-GB" dirty="0" smtClean="0">
                <a:latin typeface="Garamond" panose="02020404030301010803" pitchFamily="18" charset="0"/>
              </a:rPr>
              <a:t>served as a good test for Cypriot banks.</a:t>
            </a:r>
          </a:p>
          <a:p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We witnessed:</a:t>
            </a:r>
          </a:p>
          <a:p>
            <a:r>
              <a:rPr lang="en-GB" sz="2800" dirty="0" smtClean="0">
                <a:latin typeface="Garamond" panose="02020404030301010803" pitchFamily="18" charset="0"/>
              </a:rPr>
              <a:t>Good reflexes by Cypriot Banks at the announcement of recent sanctions.</a:t>
            </a:r>
          </a:p>
          <a:p>
            <a:r>
              <a:rPr lang="en-GB" sz="2800" dirty="0" smtClean="0">
                <a:latin typeface="Garamond" panose="02020404030301010803" pitchFamily="18" charset="0"/>
              </a:rPr>
              <a:t>Freezing of accounts of sanctioned individuals and any corporations connected to them.</a:t>
            </a:r>
          </a:p>
          <a:p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6</a:t>
            </a:fld>
            <a:endParaRPr lang="en-SG" dirty="0"/>
          </a:p>
        </p:txBody>
      </p:sp>
      <p:pic>
        <p:nvPicPr>
          <p:cNvPr id="7" name="Picture 6" descr="Check Mark Tick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32" y="3266393"/>
            <a:ext cx="898624" cy="882687"/>
          </a:xfrm>
          <a:prstGeom prst="rect">
            <a:avLst/>
          </a:prstGeom>
        </p:spPr>
      </p:pic>
      <p:pic>
        <p:nvPicPr>
          <p:cNvPr id="8" name="Picture 7" descr="Check Mark Tick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41" y="4581128"/>
            <a:ext cx="898624" cy="8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48"/>
            <a:ext cx="9133656" cy="94868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1.3 ESG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472608"/>
          </a:xfrm>
        </p:spPr>
        <p:txBody>
          <a:bodyPr>
            <a:noAutofit/>
          </a:bodyPr>
          <a:lstStyle/>
          <a:p>
            <a:r>
              <a:rPr lang="en-GB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Environmental, </a:t>
            </a:r>
            <a:r>
              <a:rPr lang="en-GB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Social </a:t>
            </a:r>
            <a:r>
              <a:rPr lang="en-GB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and </a:t>
            </a:r>
            <a:r>
              <a:rPr lang="en-GB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Governance </a:t>
            </a:r>
            <a:r>
              <a:rPr lang="en-GB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(ESG) </a:t>
            </a:r>
            <a:r>
              <a:rPr lang="en-GB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is happening! </a:t>
            </a:r>
          </a:p>
          <a:p>
            <a:endParaRPr lang="en-GB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Like many other regime changes happening around the world, they arrive in Cyprus with a delay.</a:t>
            </a:r>
          </a:p>
          <a:p>
            <a:endParaRPr lang="en-GB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Cypriot Banks are among the leaders in Cyprus, in adopting ESG standards and practices.</a:t>
            </a:r>
            <a:endParaRPr lang="en-GB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7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pic>
        <p:nvPicPr>
          <p:cNvPr id="7" name="Picture 6" descr="stick, man, climbing, orange, bar graph, refugees, economic migrant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53" y="4894079"/>
            <a:ext cx="1959753" cy="19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908720"/>
            <a:ext cx="9242176" cy="568863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sz="2400" dirty="0" smtClean="0">
                <a:latin typeface="Garamond" panose="02020404030301010803" pitchFamily="18" charset="0"/>
              </a:rPr>
              <a:t>Higher score =&gt; higher transparency (lower corruption perception)</a:t>
            </a:r>
          </a:p>
          <a:p>
            <a:pPr lvl="1"/>
            <a:r>
              <a:rPr lang="en-GB" sz="2400" b="1" dirty="0">
                <a:latin typeface="Garamond" panose="02020404030301010803" pitchFamily="18" charset="0"/>
              </a:rPr>
              <a:t>Cyprus </a:t>
            </a:r>
            <a:r>
              <a:rPr lang="en-GB" sz="2400" b="1" dirty="0" smtClean="0">
                <a:latin typeface="Garamond" panose="02020404030301010803" pitchFamily="18" charset="0"/>
              </a:rPr>
              <a:t>perceived to be more </a:t>
            </a:r>
            <a:r>
              <a:rPr lang="en-GB" sz="2400" b="1" dirty="0">
                <a:latin typeface="Garamond" panose="02020404030301010803" pitchFamily="18" charset="0"/>
              </a:rPr>
              <a:t>opaque </a:t>
            </a:r>
            <a:r>
              <a:rPr lang="en-GB" sz="2400" b="1" dirty="0" smtClean="0">
                <a:latin typeface="Garamond" panose="02020404030301010803" pitchFamily="18" charset="0"/>
              </a:rPr>
              <a:t>than average, which likely makes it harder for the operations of Cypriot banks.</a:t>
            </a:r>
            <a:endParaRPr lang="en-SG" sz="2400" dirty="0"/>
          </a:p>
          <a:p>
            <a:pPr marL="457200" lvl="1" indent="0" algn="ctr">
              <a:buNone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64704"/>
            <a:ext cx="7272808" cy="4764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348"/>
            <a:ext cx="8090048" cy="94868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2.1 Transparency in Cyprus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8</a:t>
            </a:fld>
            <a:endParaRPr lang="en-SG" dirty="0"/>
          </a:p>
        </p:txBody>
      </p:sp>
      <p:pic>
        <p:nvPicPr>
          <p:cNvPr id="7" name="Picture 6" descr="Slippery Wet Floor Danger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20" y="294625"/>
            <a:ext cx="778536" cy="6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48"/>
            <a:ext cx="9133656" cy="94868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2.2 Regulation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10128" cy="5472608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European Banking Union forthcoming.</a:t>
            </a:r>
          </a:p>
          <a:p>
            <a:endParaRPr lang="en-GB" sz="28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Regulation for European Banks is becoming more uniform.</a:t>
            </a:r>
          </a:p>
          <a:p>
            <a:endParaRPr lang="en-GB" sz="28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Country Differences: not only size but culture as well.</a:t>
            </a:r>
          </a:p>
          <a:p>
            <a:endParaRPr lang="en-GB" sz="28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GB" sz="2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National Culture affects </a:t>
            </a:r>
            <a:r>
              <a:rPr lang="en-GB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bank risk </a:t>
            </a:r>
            <a:r>
              <a:rPr lang="en-GB" sz="2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&amp; </a:t>
            </a:r>
            <a:r>
              <a:rPr lang="en-GB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bank deposits.</a:t>
            </a:r>
          </a:p>
          <a:p>
            <a:endParaRPr lang="en-GB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This has implication for Regulation</a:t>
            </a:r>
            <a:r>
              <a:rPr lang="en-GB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7946-748E-4B09-B8FF-4AE64D1FCEDA}" type="slidenum">
              <a:rPr lang="en-SG" smtClean="0"/>
              <a:pPr/>
              <a:t>9</a:t>
            </a:fld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" y="9572"/>
            <a:ext cx="1938332" cy="5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36686</TotalTime>
  <Words>2080</Words>
  <Application>Microsoft Office PowerPoint</Application>
  <PresentationFormat>On-screen Show (4:3)</PresentationFormat>
  <Paragraphs>399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Garamond</vt:lpstr>
      <vt:lpstr>Geneva</vt:lpstr>
      <vt:lpstr>Times</vt:lpstr>
      <vt:lpstr>Times New Roman</vt:lpstr>
      <vt:lpstr>ヒラギノ角ゴ Pro W3</vt:lpstr>
      <vt:lpstr>Office Theme</vt:lpstr>
      <vt:lpstr>Cypriot Banks: Navigating  Global Challenges and Future Prospects</vt:lpstr>
      <vt:lpstr>Outline: Cypriot Banks</vt:lpstr>
      <vt:lpstr>1.1 Pandemic/Russian Invasion</vt:lpstr>
      <vt:lpstr>1.2 Anti Money Laundering</vt:lpstr>
      <vt:lpstr>1.2 Anti Money Laundering</vt:lpstr>
      <vt:lpstr>1.2 Anti-Money Laundering</vt:lpstr>
      <vt:lpstr>1.3 ESG</vt:lpstr>
      <vt:lpstr>2.1 Transparency in Cyprus</vt:lpstr>
      <vt:lpstr>2.2 Regulation</vt:lpstr>
      <vt:lpstr>2.2 Research on:</vt:lpstr>
      <vt:lpstr>2.2 National Culture and Bank Risk</vt:lpstr>
      <vt:lpstr>2.2 National Culture (Europe)</vt:lpstr>
      <vt:lpstr>2.2 Trust </vt:lpstr>
      <vt:lpstr>2.2 Trust Impact on Risk or Deposits</vt:lpstr>
      <vt:lpstr>Research Results important to:</vt:lpstr>
      <vt:lpstr>2.3 Banking Sector Consolidation</vt:lpstr>
      <vt:lpstr>2.3 Bank Asset (Loan) Quality</vt:lpstr>
      <vt:lpstr>2.3 Solvency ratio [%]</vt:lpstr>
      <vt:lpstr>2.4 ECB Monetary Policy</vt:lpstr>
      <vt:lpstr>2.4 Loan Interest Rates  Outstanding Amounts (House Purchase)</vt:lpstr>
      <vt:lpstr>2.4 Loan Interest Rates  New Business (House Purchase)</vt:lpstr>
      <vt:lpstr>2.4 Deposit Rates Outstanding Amounts (2 years)</vt:lpstr>
      <vt:lpstr>2.4 Deposit Rates New Business (2 years)</vt:lpstr>
      <vt:lpstr>2.4 Interest Rates - Summary</vt:lpstr>
      <vt:lpstr>2.4 Why the deviations?</vt:lpstr>
      <vt:lpstr>Market Concentration?</vt:lpstr>
      <vt:lpstr>Is it Liquidity?</vt:lpstr>
      <vt:lpstr>Are Cypriots more risk averse?</vt:lpstr>
      <vt:lpstr>Is it Trust?</vt:lpstr>
      <vt:lpstr>2.5 Digitization</vt:lpstr>
      <vt:lpstr>2.5 Digitization</vt:lpstr>
      <vt:lpstr>Conclusions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Milidonis (Dr)</dc:creator>
  <cp:lastModifiedBy>Andreas Milidonis</cp:lastModifiedBy>
  <cp:revision>1055</cp:revision>
  <cp:lastPrinted>2023-06-27T11:52:42Z</cp:lastPrinted>
  <dcterms:created xsi:type="dcterms:W3CDTF">2014-03-01T05:50:05Z</dcterms:created>
  <dcterms:modified xsi:type="dcterms:W3CDTF">2023-06-27T12:02:54Z</dcterms:modified>
</cp:coreProperties>
</file>